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7"/>
  </p:notesMasterIdLst>
  <p:sldIdLst>
    <p:sldId id="589" r:id="rId6"/>
    <p:sldId id="590" r:id="rId8"/>
    <p:sldId id="591" r:id="rId9"/>
    <p:sldId id="592" r:id="rId10"/>
    <p:sldId id="752" r:id="rId11"/>
    <p:sldId id="750" r:id="rId12"/>
    <p:sldId id="593" r:id="rId13"/>
    <p:sldId id="682" r:id="rId14"/>
    <p:sldId id="596" r:id="rId15"/>
    <p:sldId id="597" r:id="rId16"/>
    <p:sldId id="599" r:id="rId17"/>
    <p:sldId id="754" r:id="rId18"/>
    <p:sldId id="755" r:id="rId19"/>
    <p:sldId id="756" r:id="rId20"/>
    <p:sldId id="759" r:id="rId21"/>
    <p:sldId id="757" r:id="rId22"/>
    <p:sldId id="758" r:id="rId23"/>
    <p:sldId id="760" r:id="rId24"/>
    <p:sldId id="763" r:id="rId25"/>
    <p:sldId id="761" r:id="rId26"/>
    <p:sldId id="764" r:id="rId27"/>
    <p:sldId id="602" r:id="rId28"/>
    <p:sldId id="604" r:id="rId29"/>
    <p:sldId id="606" r:id="rId30"/>
    <p:sldId id="607" r:id="rId31"/>
    <p:sldId id="608" r:id="rId32"/>
    <p:sldId id="611" r:id="rId33"/>
    <p:sldId id="612" r:id="rId34"/>
    <p:sldId id="613" r:id="rId35"/>
    <p:sldId id="615" r:id="rId36"/>
    <p:sldId id="617" r:id="rId37"/>
    <p:sldId id="618" r:id="rId38"/>
    <p:sldId id="619" r:id="rId39"/>
    <p:sldId id="621" r:id="rId40"/>
    <p:sldId id="622" r:id="rId41"/>
    <p:sldId id="623" r:id="rId42"/>
    <p:sldId id="624" r:id="rId43"/>
    <p:sldId id="625" r:id="rId44"/>
    <p:sldId id="626" r:id="rId45"/>
    <p:sldId id="627" r:id="rId46"/>
    <p:sldId id="628" r:id="rId47"/>
    <p:sldId id="629" r:id="rId48"/>
    <p:sldId id="630" r:id="rId49"/>
    <p:sldId id="632" r:id="rId50"/>
    <p:sldId id="633" r:id="rId51"/>
    <p:sldId id="634" r:id="rId52"/>
    <p:sldId id="635" r:id="rId53"/>
    <p:sldId id="869" r:id="rId54"/>
    <p:sldId id="636" r:id="rId55"/>
    <p:sldId id="870" r:id="rId56"/>
    <p:sldId id="871" r:id="rId57"/>
    <p:sldId id="872" r:id="rId58"/>
    <p:sldId id="769" r:id="rId59"/>
    <p:sldId id="637" r:id="rId60"/>
    <p:sldId id="873" r:id="rId61"/>
    <p:sldId id="640" r:id="rId62"/>
    <p:sldId id="875" r:id="rId63"/>
    <p:sldId id="874" r:id="rId64"/>
    <p:sldId id="639" r:id="rId65"/>
    <p:sldId id="641" r:id="rId66"/>
    <p:sldId id="770" r:id="rId67"/>
    <p:sldId id="771" r:id="rId68"/>
    <p:sldId id="772" r:id="rId69"/>
    <p:sldId id="773" r:id="rId70"/>
    <p:sldId id="774" r:id="rId71"/>
    <p:sldId id="876" r:id="rId72"/>
    <p:sldId id="877" r:id="rId73"/>
    <p:sldId id="850" r:id="rId74"/>
    <p:sldId id="775" r:id="rId75"/>
    <p:sldId id="776" r:id="rId76"/>
    <p:sldId id="777" r:id="rId77"/>
    <p:sldId id="855" r:id="rId78"/>
    <p:sldId id="778" r:id="rId79"/>
    <p:sldId id="779" r:id="rId80"/>
    <p:sldId id="780" r:id="rId81"/>
    <p:sldId id="781" r:id="rId82"/>
    <p:sldId id="853" r:id="rId83"/>
    <p:sldId id="854" r:id="rId84"/>
    <p:sldId id="856" r:id="rId85"/>
    <p:sldId id="857" r:id="rId86"/>
    <p:sldId id="782" r:id="rId87"/>
    <p:sldId id="783" r:id="rId88"/>
    <p:sldId id="784" r:id="rId89"/>
    <p:sldId id="653" r:id="rId90"/>
    <p:sldId id="859" r:id="rId91"/>
    <p:sldId id="654" r:id="rId92"/>
    <p:sldId id="860" r:id="rId93"/>
    <p:sldId id="861" r:id="rId94"/>
    <p:sldId id="862" r:id="rId95"/>
    <p:sldId id="863" r:id="rId96"/>
    <p:sldId id="655" r:id="rId97"/>
    <p:sldId id="864" r:id="rId98"/>
    <p:sldId id="865" r:id="rId99"/>
    <p:sldId id="866" r:id="rId100"/>
    <p:sldId id="867" r:id="rId101"/>
    <p:sldId id="656" r:id="rId102"/>
    <p:sldId id="657" r:id="rId103"/>
    <p:sldId id="659" r:id="rId104"/>
    <p:sldId id="660" r:id="rId105"/>
    <p:sldId id="661" r:id="rId106"/>
    <p:sldId id="663" r:id="rId107"/>
    <p:sldId id="664" r:id="rId108"/>
    <p:sldId id="665" r:id="rId109"/>
    <p:sldId id="666" r:id="rId110"/>
    <p:sldId id="667" r:id="rId111"/>
    <p:sldId id="668" r:id="rId112"/>
    <p:sldId id="669" r:id="rId113"/>
    <p:sldId id="670" r:id="rId114"/>
    <p:sldId id="671" r:id="rId115"/>
    <p:sldId id="672" r:id="rId116"/>
    <p:sldId id="673" r:id="rId117"/>
    <p:sldId id="674" r:id="rId118"/>
    <p:sldId id="676" r:id="rId119"/>
    <p:sldId id="679" r:id="rId120"/>
    <p:sldId id="680" r:id="rId121"/>
  </p:sldIdLst>
  <p:sldSz cx="9144000" cy="6858000" type="screen4x3"/>
  <p:notesSz cx="6858000" cy="9144000"/>
  <p:custDataLst>
    <p:tags r:id="rId125"/>
  </p:custDataLst>
  <p:defaultTextStyle>
    <a:defPPr>
      <a:defRPr lang="en-US"/>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6600"/>
    <a:srgbClr val="FFFF66"/>
    <a:srgbClr val="FF3300"/>
    <a:srgbClr val="CCFFCC"/>
    <a:srgbClr val="CCEC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8614"/>
  </p:normalViewPr>
  <p:slideViewPr>
    <p:cSldViewPr showGuides="1">
      <p:cViewPr varScale="1">
        <p:scale>
          <a:sx n="97" d="100"/>
          <a:sy n="97" d="100"/>
        </p:scale>
        <p:origin x="-86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5" Type="http://schemas.openxmlformats.org/officeDocument/2006/relationships/tags" Target="tags/tag1.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6.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94242" name="页眉占位符 394241"/>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b="0" strike="noStrike" noProof="1" dirty="0"/>
          </a:p>
        </p:txBody>
      </p:sp>
      <p:sp>
        <p:nvSpPr>
          <p:cNvPr id="394243" name="日期占位符 394242"/>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b="0" strike="noStrike" noProof="1" dirty="0"/>
          </a:p>
        </p:txBody>
      </p:sp>
      <p:sp>
        <p:nvSpPr>
          <p:cNvPr id="7172" name="幻灯片图像占位符 394243"/>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173" name="文本占位符 394244"/>
          <p:cNvSpPr>
            <a:spLocks noGrp="1"/>
          </p:cNvSpPr>
          <p:nvPr>
            <p:ph type="body" sz="quarter"/>
          </p:nvPr>
        </p:nvSpPr>
        <p:spPr>
          <a:xfrm>
            <a:off x="685800" y="4343400"/>
            <a:ext cx="5486400"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94246" name="页脚占位符 394245"/>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b="0" strike="noStrike" noProof="1" dirty="0"/>
          </a:p>
        </p:txBody>
      </p:sp>
      <p:sp>
        <p:nvSpPr>
          <p:cNvPr id="394247" name="灯片编号占位符 394246"/>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b="0" strike="noStrike" noProof="1" dirty="0">
                <a:latin typeface="Arial" panose="020B0604020202020204" pitchFamily="34" charset="0"/>
                <a:ea typeface="宋体" panose="02010600030101010101" pitchFamily="2" charset="-122"/>
                <a:cs typeface="+mn-cs"/>
              </a:rPr>
            </a:fld>
            <a:endParaRPr lang="zh-CN" altLang="en-US" sz="1200" b="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TextEdit="1"/>
          </p:cNvSpPr>
          <p:nvPr>
            <p:ph type="sldImg"/>
          </p:nvPr>
        </p:nvSpPr>
        <p:spPr/>
      </p:sp>
      <p:sp>
        <p:nvSpPr>
          <p:cNvPr id="921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TextEdit="1"/>
          </p:cNvSpPr>
          <p:nvPr>
            <p:ph type="sldImg"/>
          </p:nvPr>
        </p:nvSpPr>
        <p:spPr/>
      </p:sp>
      <p:sp>
        <p:nvSpPr>
          <p:cNvPr id="40962"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TextEdit="1"/>
          </p:cNvSpPr>
          <p:nvPr>
            <p:ph type="sldImg"/>
          </p:nvPr>
        </p:nvSpPr>
        <p:spPr/>
      </p:sp>
      <p:sp>
        <p:nvSpPr>
          <p:cNvPr id="4301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TextEdit="1"/>
          </p:cNvSpPr>
          <p:nvPr>
            <p:ph type="sldImg"/>
          </p:nvPr>
        </p:nvSpPr>
        <p:spPr/>
      </p:sp>
      <p:sp>
        <p:nvSpPr>
          <p:cNvPr id="4505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幻灯片图像占位符 1"/>
          <p:cNvSpPr>
            <a:spLocks noGrp="1" noRot="1" noTextEdit="1"/>
          </p:cNvSpPr>
          <p:nvPr>
            <p:ph type="sldImg"/>
          </p:nvPr>
        </p:nvSpPr>
        <p:spPr/>
      </p:sp>
      <p:sp>
        <p:nvSpPr>
          <p:cNvPr id="4710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TextEdit="1"/>
          </p:cNvSpPr>
          <p:nvPr>
            <p:ph type="sldImg"/>
          </p:nvPr>
        </p:nvSpPr>
        <p:spPr/>
      </p:sp>
      <p:sp>
        <p:nvSpPr>
          <p:cNvPr id="4915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幻灯片图像占位符 1"/>
          <p:cNvSpPr>
            <a:spLocks noGrp="1" noRot="1" noTextEdit="1"/>
          </p:cNvSpPr>
          <p:nvPr>
            <p:ph type="sldImg"/>
          </p:nvPr>
        </p:nvSpPr>
        <p:spPr/>
      </p:sp>
      <p:sp>
        <p:nvSpPr>
          <p:cNvPr id="5222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Grp="1" noRot="1" noTextEdit="1"/>
          </p:cNvSpPr>
          <p:nvPr>
            <p:ph type="sldImg"/>
          </p:nvPr>
        </p:nvSpPr>
        <p:spPr/>
      </p:sp>
      <p:sp>
        <p:nvSpPr>
          <p:cNvPr id="5427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幻灯片图像占位符 1"/>
          <p:cNvSpPr>
            <a:spLocks noGrp="1" noRot="1" noTextEdit="1"/>
          </p:cNvSpPr>
          <p:nvPr>
            <p:ph type="sldImg"/>
          </p:nvPr>
        </p:nvSpPr>
        <p:spPr/>
      </p:sp>
      <p:sp>
        <p:nvSpPr>
          <p:cNvPr id="56322"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Grp="1" noRot="1" noTextEdit="1"/>
          </p:cNvSpPr>
          <p:nvPr>
            <p:ph type="sldImg"/>
          </p:nvPr>
        </p:nvSpPr>
        <p:spPr/>
      </p:sp>
      <p:sp>
        <p:nvSpPr>
          <p:cNvPr id="5837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幻灯片图像占位符 1"/>
          <p:cNvSpPr>
            <a:spLocks noGrp="1" noRot="1" noTextEdit="1"/>
          </p:cNvSpPr>
          <p:nvPr>
            <p:ph type="sldImg"/>
          </p:nvPr>
        </p:nvSpPr>
        <p:spPr/>
      </p:sp>
      <p:sp>
        <p:nvSpPr>
          <p:cNvPr id="62466"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TextEdit="1"/>
          </p:cNvSpPr>
          <p:nvPr>
            <p:ph type="sldImg"/>
          </p:nvPr>
        </p:nvSpPr>
        <p:spPr/>
      </p:sp>
      <p:sp>
        <p:nvSpPr>
          <p:cNvPr id="1126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056769"/>
          <p:cNvSpPr>
            <a:spLocks noRot="1" noTextEdit="1"/>
          </p:cNvSpPr>
          <p:nvPr>
            <p:ph type="sldImg"/>
          </p:nvPr>
        </p:nvSpPr>
        <p:spPr/>
      </p:sp>
      <p:sp>
        <p:nvSpPr>
          <p:cNvPr id="64514" name="文本占位符 1056770"/>
          <p:cNvSpPr>
            <a:spLocks noGrp="1"/>
          </p:cNvSpPr>
          <p:nvPr>
            <p:ph type="body"/>
          </p:nvPr>
        </p:nvSpPr>
        <p:spPr/>
        <p:txBody>
          <a:bodyPr anchor="t" anchorCtr="0"/>
          <a:p>
            <a:pPr lvl="0"/>
            <a:endParaRPr lang="zh-CN" altLang="en-US" dirty="0"/>
          </a:p>
        </p:txBody>
      </p:sp>
      <p:sp>
        <p:nvSpPr>
          <p:cNvPr id="6451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TextEdit="1"/>
          </p:cNvSpPr>
          <p:nvPr>
            <p:ph type="sldImg"/>
          </p:nvPr>
        </p:nvSpPr>
        <p:spPr/>
      </p:sp>
      <p:sp>
        <p:nvSpPr>
          <p:cNvPr id="6861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幻灯片图像占位符 1"/>
          <p:cNvSpPr>
            <a:spLocks noGrp="1" noRot="1" noTextEdit="1"/>
          </p:cNvSpPr>
          <p:nvPr>
            <p:ph type="sldImg"/>
          </p:nvPr>
        </p:nvSpPr>
        <p:spPr/>
      </p:sp>
      <p:sp>
        <p:nvSpPr>
          <p:cNvPr id="7065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幻灯片图像占位符 1"/>
          <p:cNvSpPr>
            <a:spLocks noGrp="1" noRot="1" noTextEdit="1"/>
          </p:cNvSpPr>
          <p:nvPr>
            <p:ph type="sldImg"/>
          </p:nvPr>
        </p:nvSpPr>
        <p:spPr/>
      </p:sp>
      <p:sp>
        <p:nvSpPr>
          <p:cNvPr id="7270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a:spLocks noGrp="1" noRot="1" noTextEdit="1"/>
          </p:cNvSpPr>
          <p:nvPr>
            <p:ph type="sldImg"/>
          </p:nvPr>
        </p:nvSpPr>
        <p:spPr/>
      </p:sp>
      <p:sp>
        <p:nvSpPr>
          <p:cNvPr id="7475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幻灯片图像占位符 1"/>
          <p:cNvSpPr>
            <a:spLocks noGrp="1" noRot="1" noTextEdit="1"/>
          </p:cNvSpPr>
          <p:nvPr>
            <p:ph type="sldImg"/>
          </p:nvPr>
        </p:nvSpPr>
        <p:spPr/>
      </p:sp>
      <p:sp>
        <p:nvSpPr>
          <p:cNvPr id="76802"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幻灯片图像占位符 1"/>
          <p:cNvSpPr>
            <a:spLocks noGrp="1" noRot="1" noTextEdit="1"/>
          </p:cNvSpPr>
          <p:nvPr>
            <p:ph type="sldImg"/>
          </p:nvPr>
        </p:nvSpPr>
        <p:spPr/>
      </p:sp>
      <p:sp>
        <p:nvSpPr>
          <p:cNvPr id="78850"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幻灯片图像占位符 1"/>
          <p:cNvSpPr>
            <a:spLocks noGrp="1" noRot="1" noTextEdit="1"/>
          </p:cNvSpPr>
          <p:nvPr>
            <p:ph type="sldImg"/>
          </p:nvPr>
        </p:nvSpPr>
        <p:spPr/>
      </p:sp>
      <p:sp>
        <p:nvSpPr>
          <p:cNvPr id="81922" name="文本占位符 2"/>
          <p:cNvSpPr>
            <a:spLocks noGrp="1"/>
          </p:cNvSpPr>
          <p:nvPr>
            <p:ph type="body"/>
          </p:nvPr>
        </p:nvSpPr>
        <p:spPr/>
        <p:txBody>
          <a:bodyPr anchor="t" anchorCtr="0"/>
          <a:p>
            <a:pPr lvl="0"/>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幻灯片图像占位符 1"/>
          <p:cNvSpPr>
            <a:spLocks noGrp="1" noRot="1" noTextEdit="1"/>
          </p:cNvSpPr>
          <p:nvPr>
            <p:ph type="sldImg"/>
          </p:nvPr>
        </p:nvSpPr>
        <p:spPr/>
      </p:sp>
      <p:sp>
        <p:nvSpPr>
          <p:cNvPr id="83970"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幻灯片图像占位符 1"/>
          <p:cNvSpPr>
            <a:spLocks noGrp="1" noRot="1" noTextEdit="1"/>
          </p:cNvSpPr>
          <p:nvPr>
            <p:ph type="sldImg"/>
          </p:nvPr>
        </p:nvSpPr>
        <p:spPr/>
      </p:sp>
      <p:sp>
        <p:nvSpPr>
          <p:cNvPr id="8601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TextEdit="1"/>
          </p:cNvSpPr>
          <p:nvPr>
            <p:ph type="sldImg"/>
          </p:nvPr>
        </p:nvSpPr>
        <p:spPr/>
      </p:sp>
      <p:sp>
        <p:nvSpPr>
          <p:cNvPr id="13314"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幻灯片图像占位符 1"/>
          <p:cNvSpPr>
            <a:spLocks noGrp="1" noRot="1" noTextEdit="1"/>
          </p:cNvSpPr>
          <p:nvPr>
            <p:ph type="sldImg"/>
          </p:nvPr>
        </p:nvSpPr>
        <p:spPr/>
      </p:sp>
      <p:sp>
        <p:nvSpPr>
          <p:cNvPr id="102402"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幻灯片图像占位符 1"/>
          <p:cNvSpPr>
            <a:spLocks noGrp="1" noRot="1" noTextEdit="1"/>
          </p:cNvSpPr>
          <p:nvPr>
            <p:ph type="sldImg"/>
          </p:nvPr>
        </p:nvSpPr>
        <p:spPr/>
      </p:sp>
      <p:sp>
        <p:nvSpPr>
          <p:cNvPr id="105474" name="文本占位符 2"/>
          <p:cNvSpPr>
            <a:spLocks noGrp="1"/>
          </p:cNvSpPr>
          <p:nvPr>
            <p:ph type="body"/>
          </p:nvPr>
        </p:nvSpPr>
        <p:spPr/>
        <p:txBody>
          <a:bodyPr anchor="t" anchorCtr="0"/>
          <a:p>
            <a:pPr lvl="0"/>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幻灯片图像占位符 1"/>
          <p:cNvSpPr>
            <a:spLocks noGrp="1" noRot="1" noTextEdit="1"/>
          </p:cNvSpPr>
          <p:nvPr>
            <p:ph type="sldImg"/>
          </p:nvPr>
        </p:nvSpPr>
        <p:spPr/>
      </p:sp>
      <p:sp>
        <p:nvSpPr>
          <p:cNvPr id="107522" name="文本占位符 2"/>
          <p:cNvSpPr>
            <a:spLocks noGrp="1"/>
          </p:cNvSpPr>
          <p:nvPr>
            <p:ph type="body"/>
          </p:nvPr>
        </p:nvSpPr>
        <p:spPr/>
        <p:txBody>
          <a:bodyPr anchor="t" anchorCtr="0"/>
          <a:p>
            <a:pPr lvl="0"/>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幻灯片图像占位符 1"/>
          <p:cNvSpPr>
            <a:spLocks noGrp="1" noRot="1" noTextEdit="1"/>
          </p:cNvSpPr>
          <p:nvPr>
            <p:ph type="sldImg"/>
          </p:nvPr>
        </p:nvSpPr>
        <p:spPr/>
      </p:sp>
      <p:sp>
        <p:nvSpPr>
          <p:cNvPr id="10957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幻灯片图像占位符 1"/>
          <p:cNvSpPr>
            <a:spLocks noGrp="1" noRot="1" noTextEdit="1"/>
          </p:cNvSpPr>
          <p:nvPr>
            <p:ph type="sldImg"/>
          </p:nvPr>
        </p:nvSpPr>
        <p:spPr/>
      </p:sp>
      <p:sp>
        <p:nvSpPr>
          <p:cNvPr id="11161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TextEdit="1"/>
          </p:cNvSpPr>
          <p:nvPr>
            <p:ph type="sldImg"/>
          </p:nvPr>
        </p:nvSpPr>
        <p:spPr/>
      </p:sp>
      <p:sp>
        <p:nvSpPr>
          <p:cNvPr id="2253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幻灯片图像占位符 1"/>
          <p:cNvSpPr>
            <a:spLocks noGrp="1" noRot="1" noTextEdit="1"/>
          </p:cNvSpPr>
          <p:nvPr>
            <p:ph type="sldImg"/>
          </p:nvPr>
        </p:nvSpPr>
        <p:spPr/>
      </p:sp>
      <p:sp>
        <p:nvSpPr>
          <p:cNvPr id="2662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dirty="0">
              <a:sym typeface="+mn-e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幻灯片图像占位符 1105921"/>
          <p:cNvSpPr>
            <a:spLocks noRot="1" noTextEdit="1"/>
          </p:cNvSpPr>
          <p:nvPr>
            <p:ph type="sldImg"/>
          </p:nvPr>
        </p:nvSpPr>
        <p:spPr/>
      </p:sp>
      <p:sp>
        <p:nvSpPr>
          <p:cNvPr id="140290" name="文本占位符 1105922"/>
          <p:cNvSpPr>
            <a:spLocks noGrp="1"/>
          </p:cNvSpPr>
          <p:nvPr>
            <p:ph type="body"/>
          </p:nvPr>
        </p:nvSpPr>
        <p:spPr/>
        <p:txBody>
          <a:bodyPr anchor="t" anchorCtr="0"/>
          <a:p>
            <a:pPr lvl="0"/>
            <a:endParaRPr lang="en-US" altLang="zh-CN" dirty="0"/>
          </a:p>
        </p:txBody>
      </p:sp>
      <p:sp>
        <p:nvSpPr>
          <p:cNvPr id="14029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幻灯片图像占位符 1124353"/>
          <p:cNvSpPr>
            <a:spLocks noRot="1" noTextEdit="1"/>
          </p:cNvSpPr>
          <p:nvPr>
            <p:ph type="sldImg"/>
          </p:nvPr>
        </p:nvSpPr>
        <p:spPr/>
      </p:sp>
      <p:sp>
        <p:nvSpPr>
          <p:cNvPr id="148482" name="文本占位符 1124354"/>
          <p:cNvSpPr>
            <a:spLocks noGrp="1"/>
          </p:cNvSpPr>
          <p:nvPr>
            <p:ph type="body"/>
          </p:nvPr>
        </p:nvSpPr>
        <p:spPr/>
        <p:txBody>
          <a:bodyPr anchor="t" anchorCtr="0"/>
          <a:p>
            <a:pPr lvl="0"/>
            <a:endParaRPr lang="zh-CN" altLang="en-US" dirty="0"/>
          </a:p>
        </p:txBody>
      </p:sp>
      <p:sp>
        <p:nvSpPr>
          <p:cNvPr id="148483"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TextEdit="1"/>
          </p:cNvSpPr>
          <p:nvPr>
            <p:ph type="sldImg"/>
          </p:nvPr>
        </p:nvSpPr>
        <p:spPr/>
      </p:sp>
      <p:sp>
        <p:nvSpPr>
          <p:cNvPr id="2867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noTextEdit="1"/>
          </p:cNvSpPr>
          <p:nvPr>
            <p:ph type="sldImg"/>
          </p:nvPr>
        </p:nvSpPr>
        <p:spPr/>
      </p:sp>
      <p:sp>
        <p:nvSpPr>
          <p:cNvPr id="3379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Grp="1" noRot="1" noTextEdit="1"/>
          </p:cNvSpPr>
          <p:nvPr>
            <p:ph type="sldImg"/>
          </p:nvPr>
        </p:nvSpPr>
        <p:spPr/>
      </p:sp>
      <p:sp>
        <p:nvSpPr>
          <p:cNvPr id="3686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034241"/>
          <p:cNvSpPr>
            <a:spLocks noRot="1" noTextEdit="1"/>
          </p:cNvSpPr>
          <p:nvPr>
            <p:ph type="sldImg"/>
          </p:nvPr>
        </p:nvSpPr>
        <p:spPr/>
      </p:sp>
      <p:sp>
        <p:nvSpPr>
          <p:cNvPr id="38914" name="文本占位符 1034242"/>
          <p:cNvSpPr>
            <a:spLocks noGrp="1"/>
          </p:cNvSpPr>
          <p:nvPr>
            <p:ph type="body"/>
          </p:nvPr>
        </p:nvSpPr>
        <p:spPr/>
        <p:txBody>
          <a:bodyPr anchor="t" anchorCtr="0"/>
          <a:p>
            <a:pPr lvl="0"/>
            <a:endParaRPr lang="zh-CN" altLang="en-US" dirty="0"/>
          </a:p>
        </p:txBody>
      </p:sp>
      <p:sp>
        <p:nvSpPr>
          <p:cNvPr id="3891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6150" y="1066800"/>
            <a:ext cx="1771650" cy="54403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981200" y="1066800"/>
            <a:ext cx="5212246" cy="54403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15163" y="0"/>
            <a:ext cx="2128838" cy="61769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0"/>
            <a:ext cx="6263102" cy="6176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a:stretch>
            <a:fillRect/>
          </a:stretch>
        </a:blipFill>
        <a:effectLst/>
      </p:bgPr>
    </p:bg>
    <p:spTree>
      <p:nvGrpSpPr>
        <p:cNvPr id="1" name=""/>
        <p:cNvGrpSpPr/>
        <p:nvPr/>
      </p:nvGrpSpPr>
      <p:grpSpPr/>
      <p:sp>
        <p:nvSpPr>
          <p:cNvPr id="436226" name="标题 436225"/>
          <p:cNvSpPr>
            <a:spLocks noGrp="1"/>
          </p:cNvSpPr>
          <p:nvPr>
            <p:ph type="ctrTitle"/>
          </p:nvPr>
        </p:nvSpPr>
        <p:spPr>
          <a:xfrm>
            <a:off x="468313" y="2276475"/>
            <a:ext cx="8207375" cy="609600"/>
          </a:xfrm>
          <a:prstGeom prst="rect">
            <a:avLst/>
          </a:prstGeom>
          <a:noFill/>
          <a:ln w="9525">
            <a:noFill/>
          </a:ln>
        </p:spPr>
        <p:txBody>
          <a:bodyPr anchor="ctr"/>
          <a:lstStyle>
            <a:lvl1pPr lvl="0" algn="ctr">
              <a:defRPr sz="4800" b="1">
                <a:solidFill>
                  <a:srgbClr val="FF3300"/>
                </a:solidFill>
              </a:defRPr>
            </a:lvl1pPr>
          </a:lstStyle>
          <a:p>
            <a:pPr lvl="0" fontAlgn="base"/>
            <a:r>
              <a:rPr lang="zh-CN" altLang="en-US" strike="noStrike" noProof="1" dirty="0"/>
              <a:t>单击此处编辑母版标题样式</a:t>
            </a:r>
            <a:endParaRPr lang="zh-CN" altLang="en-US" strike="noStrike" noProof="1" dirty="0"/>
          </a:p>
        </p:txBody>
      </p:sp>
      <p:sp>
        <p:nvSpPr>
          <p:cNvPr id="436227" name="副标题 436226"/>
          <p:cNvSpPr>
            <a:spLocks noGrp="1"/>
          </p:cNvSpPr>
          <p:nvPr>
            <p:ph type="subTitle" idx="1"/>
          </p:nvPr>
        </p:nvSpPr>
        <p:spPr>
          <a:xfrm>
            <a:off x="39688" y="4038600"/>
            <a:ext cx="9104312" cy="304800"/>
          </a:xfrm>
          <a:prstGeom prst="rect">
            <a:avLst/>
          </a:prstGeom>
          <a:noFill/>
          <a:ln w="9525">
            <a:noFill/>
          </a:ln>
        </p:spPr>
        <p:txBody>
          <a:bodyPr anchor="t"/>
          <a:lstStyle>
            <a:lvl1pPr marL="0" lvl="0" indent="0">
              <a:buNone/>
              <a:defRPr sz="1800"/>
            </a:lvl1pPr>
            <a:lvl2pPr marL="457200" lvl="1" indent="0" algn="ctr">
              <a:buNone/>
              <a:defRPr sz="1800"/>
            </a:lvl2pPr>
            <a:lvl3pPr marL="914400" lvl="2" indent="0" algn="ctr">
              <a:buNone/>
              <a:defRPr sz="1800"/>
            </a:lvl3pPr>
            <a:lvl4pPr marL="1371600" lvl="3" indent="0" algn="ctr">
              <a:buNone/>
              <a:defRPr sz="1800"/>
            </a:lvl4pPr>
            <a:lvl5pPr marL="1828800" lvl="4" indent="0" algn="ctr">
              <a:buNone/>
              <a:defRPr sz="1800"/>
            </a:lvl5pPr>
          </a:lstStyle>
          <a:p>
            <a:pPr lvl="0" fontAlgn="base"/>
            <a:r>
              <a:rPr lang="zh-CN" altLang="en-US" strike="noStrike" noProof="1" dirty="0"/>
              <a:t>单击此处编辑母版副标题样式</a:t>
            </a:r>
            <a:endParaRPr lang="zh-CN" altLang="en-US" strike="noStrike" noProof="1" dirty="0"/>
          </a:p>
        </p:txBody>
      </p:sp>
      <p:sp>
        <p:nvSpPr>
          <p:cNvPr id="436228" name="日期占位符 436227"/>
          <p:cNvSpPr>
            <a:spLocks noGrp="1"/>
          </p:cNvSpPr>
          <p:nvPr>
            <p:ph type="dt" sz="half" idx="2"/>
          </p:nvPr>
        </p:nvSpPr>
        <p:spPr>
          <a:xfrm>
            <a:off x="0" y="6629400"/>
            <a:ext cx="1905000" cy="228600"/>
          </a:xfrm>
          <a:prstGeom prst="rect">
            <a:avLst/>
          </a:prstGeom>
          <a:noFill/>
          <a:ln w="9525">
            <a:noFill/>
          </a:ln>
        </p:spPr>
        <p:txBody>
          <a:bodyPr anchor="t"/>
          <a:lstStyle>
            <a:lvl1pPr>
              <a:defRPr sz="1000" b="0">
                <a:solidFill>
                  <a:srgbClr val="5F5F5F"/>
                </a:solidFill>
                <a:latin typeface="Eurostile" pitchFamily="34" charset="0"/>
              </a:defRPr>
            </a:lvl1pPr>
          </a:lstStyle>
          <a:p>
            <a:pPr fontAlgn="base"/>
            <a:endParaRPr lang="zh-CN" altLang="en-US" strike="noStrike" noProof="1" dirty="0">
              <a:latin typeface="Times New Roman" panose="02020603050405020304" pitchFamily="18" charset="0"/>
            </a:endParaRPr>
          </a:p>
        </p:txBody>
      </p:sp>
      <p:sp>
        <p:nvSpPr>
          <p:cNvPr id="436229" name="页脚占位符 436228"/>
          <p:cNvSpPr>
            <a:spLocks noGrp="1"/>
          </p:cNvSpPr>
          <p:nvPr>
            <p:ph type="ftr" sz="quarter" idx="3"/>
          </p:nvPr>
        </p:nvSpPr>
        <p:spPr>
          <a:xfrm>
            <a:off x="3124200" y="6629400"/>
            <a:ext cx="2895600" cy="228600"/>
          </a:xfrm>
          <a:prstGeom prst="rect">
            <a:avLst/>
          </a:prstGeom>
          <a:noFill/>
          <a:ln w="9525">
            <a:noFill/>
          </a:ln>
        </p:spPr>
        <p:txBody>
          <a:bodyPr anchor="t"/>
          <a:lstStyle>
            <a:lvl1pPr algn="ctr">
              <a:defRPr sz="1000" b="0">
                <a:solidFill>
                  <a:srgbClr val="5F5F5F"/>
                </a:solidFill>
                <a:latin typeface="Eurostile" pitchFamily="34" charset="0"/>
              </a:defRPr>
            </a:lvl1pPr>
          </a:lstStyle>
          <a:p>
            <a:pPr fontAlgn="base"/>
            <a:endParaRPr lang="zh-CN" altLang="en-US" strike="noStrike" noProof="1" dirty="0"/>
          </a:p>
        </p:txBody>
      </p:sp>
      <p:sp>
        <p:nvSpPr>
          <p:cNvPr id="436230" name="灯片编号占位符 436229"/>
          <p:cNvSpPr>
            <a:spLocks noGrp="1"/>
          </p:cNvSpPr>
          <p:nvPr>
            <p:ph type="sldNum" sz="quarter" idx="4"/>
          </p:nvPr>
        </p:nvSpPr>
        <p:spPr>
          <a:xfrm>
            <a:off x="7239000" y="6629400"/>
            <a:ext cx="1905000" cy="228600"/>
          </a:xfrm>
          <a:prstGeom prst="rect">
            <a:avLst/>
          </a:prstGeom>
          <a:noFill/>
          <a:ln w="9525">
            <a:noFill/>
          </a:ln>
        </p:spPr>
        <p:txBody>
          <a:bodyPr anchor="t"/>
          <a:lstStyle>
            <a:lvl1pPr algn="r">
              <a:defRPr sz="1000" b="0">
                <a:solidFill>
                  <a:srgbClr val="5F5F5F"/>
                </a:solidFill>
                <a:latin typeface="Eurostile" pitchFamily="34" charset="0"/>
              </a:defRPr>
            </a:lvl1pPr>
          </a:lstStyle>
          <a:p>
            <a:pPr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6344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00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25478" cy="6400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a:stretch>
            <a:fillRect/>
          </a:stretch>
        </a:blipFill>
        <a:effectLst/>
      </p:bgPr>
    </p:bg>
    <p:spTree>
      <p:nvGrpSpPr>
        <p:cNvPr id="1" name=""/>
        <p:cNvGrpSpPr/>
        <p:nvPr/>
      </p:nvGrpSpPr>
      <p:grpSpPr/>
      <p:sp>
        <p:nvSpPr>
          <p:cNvPr id="436226" name="标题 436225"/>
          <p:cNvSpPr>
            <a:spLocks noGrp="1"/>
          </p:cNvSpPr>
          <p:nvPr>
            <p:ph type="ctrTitle"/>
          </p:nvPr>
        </p:nvSpPr>
        <p:spPr>
          <a:xfrm>
            <a:off x="468313" y="2276475"/>
            <a:ext cx="8207375" cy="609600"/>
          </a:xfrm>
          <a:prstGeom prst="rect">
            <a:avLst/>
          </a:prstGeom>
          <a:noFill/>
          <a:ln w="9525">
            <a:noFill/>
          </a:ln>
        </p:spPr>
        <p:txBody>
          <a:bodyPr anchor="ctr"/>
          <a:lstStyle>
            <a:lvl1pPr lvl="0" algn="ctr">
              <a:defRPr sz="4800" b="1">
                <a:solidFill>
                  <a:srgbClr val="FF3300"/>
                </a:solidFill>
              </a:defRPr>
            </a:lvl1pPr>
          </a:lstStyle>
          <a:p>
            <a:pPr lvl="0" fontAlgn="base"/>
            <a:r>
              <a:rPr lang="zh-CN" altLang="en-US" strike="noStrike" noProof="1" dirty="0"/>
              <a:t>单击此处编辑母版标题样式</a:t>
            </a:r>
            <a:endParaRPr lang="zh-CN" altLang="en-US" strike="noStrike" noProof="1" dirty="0"/>
          </a:p>
        </p:txBody>
      </p:sp>
      <p:sp>
        <p:nvSpPr>
          <p:cNvPr id="436227" name="副标题 436226"/>
          <p:cNvSpPr>
            <a:spLocks noGrp="1"/>
          </p:cNvSpPr>
          <p:nvPr>
            <p:ph type="subTitle" idx="1"/>
          </p:nvPr>
        </p:nvSpPr>
        <p:spPr>
          <a:xfrm>
            <a:off x="39688" y="4038600"/>
            <a:ext cx="9104312" cy="304800"/>
          </a:xfrm>
          <a:prstGeom prst="rect">
            <a:avLst/>
          </a:prstGeom>
          <a:noFill/>
          <a:ln w="9525">
            <a:noFill/>
          </a:ln>
        </p:spPr>
        <p:txBody>
          <a:bodyPr anchor="t"/>
          <a:lstStyle>
            <a:lvl1pPr marL="0" lvl="0" indent="0">
              <a:buNone/>
              <a:defRPr sz="1800"/>
            </a:lvl1pPr>
            <a:lvl2pPr marL="457200" lvl="1" indent="0" algn="ctr">
              <a:buNone/>
              <a:defRPr sz="1800"/>
            </a:lvl2pPr>
            <a:lvl3pPr marL="914400" lvl="2" indent="0" algn="ctr">
              <a:buNone/>
              <a:defRPr sz="1800"/>
            </a:lvl3pPr>
            <a:lvl4pPr marL="1371600" lvl="3" indent="0" algn="ctr">
              <a:buNone/>
              <a:defRPr sz="1800"/>
            </a:lvl4pPr>
            <a:lvl5pPr marL="1828800" lvl="4" indent="0" algn="ctr">
              <a:buNone/>
              <a:defRPr sz="1800"/>
            </a:lvl5pPr>
          </a:lstStyle>
          <a:p>
            <a:pPr lvl="0" fontAlgn="base"/>
            <a:r>
              <a:rPr lang="zh-CN" altLang="en-US" strike="noStrike" noProof="1" dirty="0"/>
              <a:t>单击此处编辑母版副标题样式</a:t>
            </a:r>
            <a:endParaRPr lang="zh-CN" altLang="en-US" strike="noStrike" noProof="1" dirty="0"/>
          </a:p>
        </p:txBody>
      </p:sp>
      <p:sp>
        <p:nvSpPr>
          <p:cNvPr id="436228" name="日期占位符 436227"/>
          <p:cNvSpPr>
            <a:spLocks noGrp="1"/>
          </p:cNvSpPr>
          <p:nvPr>
            <p:ph type="dt" sz="half" idx="2"/>
          </p:nvPr>
        </p:nvSpPr>
        <p:spPr>
          <a:xfrm>
            <a:off x="0" y="6629400"/>
            <a:ext cx="1905000" cy="228600"/>
          </a:xfrm>
          <a:prstGeom prst="rect">
            <a:avLst/>
          </a:prstGeom>
          <a:noFill/>
          <a:ln w="9525">
            <a:noFill/>
          </a:ln>
        </p:spPr>
        <p:txBody>
          <a:bodyPr anchor="t"/>
          <a:lstStyle>
            <a:lvl1pPr>
              <a:defRPr sz="1000" b="0">
                <a:solidFill>
                  <a:srgbClr val="5F5F5F"/>
                </a:solidFill>
                <a:latin typeface="Eurostile" pitchFamily="34" charset="0"/>
              </a:defRPr>
            </a:lvl1pPr>
          </a:lstStyle>
          <a:p>
            <a:pPr fontAlgn="base"/>
            <a:endParaRPr lang="zh-CN" altLang="en-US" strike="noStrike" noProof="1" dirty="0">
              <a:latin typeface="Times New Roman" panose="02020603050405020304" pitchFamily="18" charset="0"/>
            </a:endParaRPr>
          </a:p>
        </p:txBody>
      </p:sp>
      <p:sp>
        <p:nvSpPr>
          <p:cNvPr id="436229" name="页脚占位符 436228"/>
          <p:cNvSpPr>
            <a:spLocks noGrp="1"/>
          </p:cNvSpPr>
          <p:nvPr>
            <p:ph type="ftr" sz="quarter" idx="3"/>
          </p:nvPr>
        </p:nvSpPr>
        <p:spPr>
          <a:xfrm>
            <a:off x="3124200" y="6629400"/>
            <a:ext cx="2895600" cy="228600"/>
          </a:xfrm>
          <a:prstGeom prst="rect">
            <a:avLst/>
          </a:prstGeom>
          <a:noFill/>
          <a:ln w="9525">
            <a:noFill/>
          </a:ln>
        </p:spPr>
        <p:txBody>
          <a:bodyPr anchor="t"/>
          <a:lstStyle>
            <a:lvl1pPr algn="ctr">
              <a:defRPr sz="1000" b="0">
                <a:solidFill>
                  <a:srgbClr val="5F5F5F"/>
                </a:solidFill>
                <a:latin typeface="Eurostile" pitchFamily="34" charset="0"/>
              </a:defRPr>
            </a:lvl1pPr>
          </a:lstStyle>
          <a:p>
            <a:pPr fontAlgn="base"/>
            <a:endParaRPr lang="zh-CN" altLang="en-US" strike="noStrike" noProof="1" dirty="0"/>
          </a:p>
        </p:txBody>
      </p:sp>
      <p:sp>
        <p:nvSpPr>
          <p:cNvPr id="436230" name="灯片编号占位符 436229"/>
          <p:cNvSpPr>
            <a:spLocks noGrp="1"/>
          </p:cNvSpPr>
          <p:nvPr>
            <p:ph type="sldNum" sz="quarter" idx="4"/>
          </p:nvPr>
        </p:nvSpPr>
        <p:spPr>
          <a:xfrm>
            <a:off x="7239000" y="6629400"/>
            <a:ext cx="1905000" cy="228600"/>
          </a:xfrm>
          <a:prstGeom prst="rect">
            <a:avLst/>
          </a:prstGeom>
          <a:noFill/>
          <a:ln w="9525">
            <a:noFill/>
          </a:ln>
        </p:spPr>
        <p:txBody>
          <a:bodyPr anchor="t"/>
          <a:lstStyle>
            <a:lvl1pPr algn="r">
              <a:defRPr sz="1000" b="0">
                <a:solidFill>
                  <a:srgbClr val="5F5F5F"/>
                </a:solidFill>
                <a:latin typeface="Eurostile" pitchFamily="34" charset="0"/>
              </a:defRPr>
            </a:lvl1pPr>
          </a:lstStyle>
          <a:p>
            <a:pPr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6344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981200" y="1981200"/>
            <a:ext cx="347243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595366" y="1981200"/>
            <a:ext cx="347243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00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25478" cy="6400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4.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4.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026" name="标题 413697"/>
          <p:cNvSpPr>
            <a:spLocks noGrp="1"/>
          </p:cNvSpPr>
          <p:nvPr>
            <p:ph type="title"/>
          </p:nvPr>
        </p:nvSpPr>
        <p:spPr>
          <a:xfrm>
            <a:off x="2133600" y="1066800"/>
            <a:ext cx="6324600" cy="838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413698"/>
          <p:cNvSpPr>
            <a:spLocks noGrp="1"/>
          </p:cNvSpPr>
          <p:nvPr>
            <p:ph type="body"/>
          </p:nvPr>
        </p:nvSpPr>
        <p:spPr>
          <a:xfrm>
            <a:off x="1981200" y="1981200"/>
            <a:ext cx="7086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36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050" name="标题 414721"/>
          <p:cNvSpPr>
            <a:spLocks noGrp="1"/>
          </p:cNvSpPr>
          <p:nvPr>
            <p:ph type="title"/>
          </p:nvPr>
        </p:nvSpPr>
        <p:spPr>
          <a:xfrm>
            <a:off x="4724400" y="0"/>
            <a:ext cx="4419600" cy="2209800"/>
          </a:xfrm>
          <a:prstGeom prst="rect">
            <a:avLst/>
          </a:prstGeom>
          <a:noFill/>
          <a:ln w="9525">
            <a:noFill/>
          </a:ln>
        </p:spPr>
        <p:txBody>
          <a:bodyPr anchor="ctr" anchorCtr="0"/>
          <a:p>
            <a:pPr lvl="0"/>
            <a:r>
              <a:rPr lang="en-US" altLang="zh-CN" dirty="0"/>
              <a:t>CODE NUMBER</a:t>
            </a:r>
            <a:br>
              <a:rPr lang="en-US" altLang="zh-CN" dirty="0"/>
            </a:br>
            <a:r>
              <a:rPr lang="en-US" altLang="zh-CN" dirty="0"/>
              <a:t>POPUPS</a:t>
            </a:r>
            <a:endParaRPr lang="en-US" alt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000" b="1" i="0" u="none" kern="1200" baseline="0">
          <a:solidFill>
            <a:srgbClr val="CC0000"/>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矩形 435201"/>
          <p:cNvSpPr/>
          <p:nvPr/>
        </p:nvSpPr>
        <p:spPr>
          <a:xfrm>
            <a:off x="0" y="0"/>
            <a:ext cx="9144000" cy="498475"/>
          </a:xfrm>
          <a:prstGeom prst="rect">
            <a:avLst/>
          </a:prstGeom>
          <a:solidFill>
            <a:schemeClr val="bg1"/>
          </a:solidFill>
          <a:ln w="9525">
            <a:noFill/>
          </a:ln>
        </p:spPr>
        <p:txBody>
          <a:bodyPr anchor="t" anchorCtr="0"/>
          <a:p>
            <a:pPr lvl="0"/>
            <a:endParaRPr lang="zh-CN" altLang="en-US">
              <a:latin typeface="Arial" panose="020B0604020202020204" pitchFamily="34" charset="0"/>
              <a:ea typeface="宋体" panose="02010600030101010101" pitchFamily="2" charset="-122"/>
            </a:endParaRPr>
          </a:p>
        </p:txBody>
      </p:sp>
      <p:sp>
        <p:nvSpPr>
          <p:cNvPr id="3075" name="文本占位符 435202"/>
          <p:cNvSpPr>
            <a:spLocks noGrp="1"/>
          </p:cNvSpPr>
          <p:nvPr>
            <p:ph type="body"/>
          </p:nvPr>
        </p:nvSpPr>
        <p:spPr>
          <a:xfrm>
            <a:off x="0" y="457200"/>
            <a:ext cx="9144000" cy="59436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6" name="标题 435203"/>
          <p:cNvSpPr>
            <a:spLocks noGrp="1"/>
          </p:cNvSpPr>
          <p:nvPr>
            <p:ph type="title"/>
          </p:nvPr>
        </p:nvSpPr>
        <p:spPr>
          <a:xfrm>
            <a:off x="0" y="0"/>
            <a:ext cx="9144000" cy="457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35205" name="日期占位符 435204"/>
          <p:cNvSpPr>
            <a:spLocks noGrp="1"/>
          </p:cNvSpPr>
          <p:nvPr>
            <p:ph type="dt" sz="half" idx="2"/>
          </p:nvPr>
        </p:nvSpPr>
        <p:spPr>
          <a:xfrm>
            <a:off x="0" y="6629400"/>
            <a:ext cx="1905000" cy="228600"/>
          </a:xfrm>
          <a:prstGeom prst="rect">
            <a:avLst/>
          </a:prstGeom>
          <a:noFill/>
          <a:ln w="9525">
            <a:noFill/>
          </a:ln>
        </p:spPr>
        <p:txBody>
          <a:bodyPr/>
          <a:lstStyle>
            <a:lvl1pPr>
              <a:defRPr sz="1000" b="1">
                <a:latin typeface="Eurostile" pitchFamily="34" charset="0"/>
              </a:defRPr>
            </a:lvl1pPr>
          </a:lstStyle>
          <a:p>
            <a:pPr lvl="0" fontAlgn="base"/>
            <a:endParaRPr lang="zh-CN" altLang="en-US" strike="noStrike" noProof="1" dirty="0">
              <a:latin typeface="Times New Roman" panose="02020603050405020304" pitchFamily="18" charset="0"/>
            </a:endParaRPr>
          </a:p>
        </p:txBody>
      </p:sp>
      <p:sp>
        <p:nvSpPr>
          <p:cNvPr id="435206" name="页脚占位符 435205"/>
          <p:cNvSpPr>
            <a:spLocks noGrp="1"/>
          </p:cNvSpPr>
          <p:nvPr>
            <p:ph type="ftr" sz="quarter" idx="3"/>
          </p:nvPr>
        </p:nvSpPr>
        <p:spPr>
          <a:xfrm>
            <a:off x="3124200" y="6629400"/>
            <a:ext cx="2895600" cy="228600"/>
          </a:xfrm>
          <a:prstGeom prst="rect">
            <a:avLst/>
          </a:prstGeom>
          <a:noFill/>
          <a:ln w="9525">
            <a:noFill/>
          </a:ln>
        </p:spPr>
        <p:txBody>
          <a:bodyPr/>
          <a:lstStyle>
            <a:lvl1pPr algn="ctr">
              <a:defRPr sz="1000" b="1">
                <a:latin typeface="Eurostile" pitchFamily="34" charset="0"/>
              </a:defRPr>
            </a:lvl1pPr>
          </a:lstStyle>
          <a:p>
            <a:pPr lvl="0" fontAlgn="base"/>
            <a:endParaRPr lang="zh-CN" altLang="en-US" strike="noStrike" noProof="1" dirty="0"/>
          </a:p>
        </p:txBody>
      </p:sp>
      <p:sp>
        <p:nvSpPr>
          <p:cNvPr id="435207" name="灯片编号占位符 435206"/>
          <p:cNvSpPr>
            <a:spLocks noGrp="1"/>
          </p:cNvSpPr>
          <p:nvPr>
            <p:ph type="sldNum" sz="quarter" idx="4"/>
          </p:nvPr>
        </p:nvSpPr>
        <p:spPr>
          <a:xfrm>
            <a:off x="7239000" y="6629400"/>
            <a:ext cx="1905000" cy="228600"/>
          </a:xfrm>
          <a:prstGeom prst="rect">
            <a:avLst/>
          </a:prstGeom>
          <a:noFill/>
          <a:ln w="9525">
            <a:noFill/>
          </a:ln>
        </p:spPr>
        <p:txBody>
          <a:bodyPr/>
          <a:lstStyle>
            <a:lvl1pPr algn="r">
              <a:defRPr sz="1000" b="1">
                <a:latin typeface="Eurostile" pitchFamily="34" charset="0"/>
              </a:defRPr>
            </a:lvl1pPr>
          </a:lstStyle>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thruBlk="1"/>
  </p:transition>
  <p:hf sldNum="0" hdr="0" ftr="0" dt="0"/>
  <p:txStyles>
    <p:title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8" name="矩形 435201"/>
          <p:cNvSpPr/>
          <p:nvPr/>
        </p:nvSpPr>
        <p:spPr>
          <a:xfrm>
            <a:off x="0" y="0"/>
            <a:ext cx="9144000" cy="498475"/>
          </a:xfrm>
          <a:prstGeom prst="rect">
            <a:avLst/>
          </a:prstGeom>
          <a:solidFill>
            <a:schemeClr val="bg1"/>
          </a:solidFill>
          <a:ln w="9525">
            <a:noFill/>
          </a:ln>
        </p:spPr>
        <p:txBody>
          <a:bodyPr anchor="t" anchorCtr="0"/>
          <a:p>
            <a:pPr lvl="0"/>
            <a:endParaRPr lang="zh-CN" altLang="en-US">
              <a:latin typeface="Arial" panose="020B0604020202020204" pitchFamily="34" charset="0"/>
              <a:ea typeface="宋体" panose="02010600030101010101" pitchFamily="2" charset="-122"/>
            </a:endParaRPr>
          </a:p>
        </p:txBody>
      </p:sp>
      <p:sp>
        <p:nvSpPr>
          <p:cNvPr id="4099" name="文本占位符 435202"/>
          <p:cNvSpPr>
            <a:spLocks noGrp="1"/>
          </p:cNvSpPr>
          <p:nvPr>
            <p:ph type="body"/>
          </p:nvPr>
        </p:nvSpPr>
        <p:spPr>
          <a:xfrm>
            <a:off x="0" y="457200"/>
            <a:ext cx="9144000" cy="59436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0" name="标题 435203"/>
          <p:cNvSpPr>
            <a:spLocks noGrp="1"/>
          </p:cNvSpPr>
          <p:nvPr>
            <p:ph type="title"/>
          </p:nvPr>
        </p:nvSpPr>
        <p:spPr>
          <a:xfrm>
            <a:off x="0" y="0"/>
            <a:ext cx="9144000" cy="457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35205" name="日期占位符 435204"/>
          <p:cNvSpPr>
            <a:spLocks noGrp="1"/>
          </p:cNvSpPr>
          <p:nvPr>
            <p:ph type="dt" sz="half" idx="2"/>
          </p:nvPr>
        </p:nvSpPr>
        <p:spPr>
          <a:xfrm>
            <a:off x="0" y="6629400"/>
            <a:ext cx="1905000" cy="228600"/>
          </a:xfrm>
          <a:prstGeom prst="rect">
            <a:avLst/>
          </a:prstGeom>
          <a:noFill/>
          <a:ln w="9525">
            <a:noFill/>
          </a:ln>
        </p:spPr>
        <p:txBody>
          <a:bodyPr/>
          <a:lstStyle>
            <a:lvl1pPr>
              <a:defRPr sz="1000" b="1">
                <a:latin typeface="Eurostile" pitchFamily="34" charset="0"/>
              </a:defRPr>
            </a:lvl1pPr>
          </a:lstStyle>
          <a:p>
            <a:pPr lvl="0" fontAlgn="base"/>
            <a:endParaRPr lang="zh-CN" altLang="en-US" strike="noStrike" noProof="1" dirty="0">
              <a:latin typeface="Times New Roman" panose="02020603050405020304" pitchFamily="18" charset="0"/>
            </a:endParaRPr>
          </a:p>
        </p:txBody>
      </p:sp>
      <p:sp>
        <p:nvSpPr>
          <p:cNvPr id="435206" name="页脚占位符 435205"/>
          <p:cNvSpPr>
            <a:spLocks noGrp="1"/>
          </p:cNvSpPr>
          <p:nvPr>
            <p:ph type="ftr" sz="quarter" idx="3"/>
          </p:nvPr>
        </p:nvSpPr>
        <p:spPr>
          <a:xfrm>
            <a:off x="3124200" y="6629400"/>
            <a:ext cx="2895600" cy="228600"/>
          </a:xfrm>
          <a:prstGeom prst="rect">
            <a:avLst/>
          </a:prstGeom>
          <a:noFill/>
          <a:ln w="9525">
            <a:noFill/>
          </a:ln>
        </p:spPr>
        <p:txBody>
          <a:bodyPr/>
          <a:lstStyle>
            <a:lvl1pPr algn="ctr">
              <a:defRPr sz="1000" b="1">
                <a:latin typeface="Eurostile" pitchFamily="34" charset="0"/>
              </a:defRPr>
            </a:lvl1pPr>
          </a:lstStyle>
          <a:p>
            <a:pPr lvl="0" fontAlgn="base"/>
            <a:endParaRPr lang="zh-CN" altLang="en-US" strike="noStrike" noProof="1" dirty="0"/>
          </a:p>
        </p:txBody>
      </p:sp>
      <p:sp>
        <p:nvSpPr>
          <p:cNvPr id="435207" name="灯片编号占位符 435206"/>
          <p:cNvSpPr>
            <a:spLocks noGrp="1"/>
          </p:cNvSpPr>
          <p:nvPr>
            <p:ph type="sldNum" sz="quarter" idx="4"/>
          </p:nvPr>
        </p:nvSpPr>
        <p:spPr>
          <a:xfrm>
            <a:off x="7239000" y="6629400"/>
            <a:ext cx="1905000" cy="228600"/>
          </a:xfrm>
          <a:prstGeom prst="rect">
            <a:avLst/>
          </a:prstGeom>
          <a:noFill/>
          <a:ln w="9525">
            <a:noFill/>
          </a:ln>
        </p:spPr>
        <p:txBody>
          <a:bodyPr/>
          <a:lstStyle>
            <a:lvl1pPr algn="r">
              <a:defRPr sz="1000" b="1">
                <a:latin typeface="Eurostile" pitchFamily="34" charset="0"/>
              </a:defRPr>
            </a:lvl1pPr>
          </a:lstStyle>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thruBlk="1"/>
  </p:transition>
  <p:hf sldNum="0" hdr="0" ftr="0" dt="0"/>
  <p:txStyles>
    <p:title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4.xml"/><Relationship Id="rId1"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6.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1.vml"/><Relationship Id="rId3" Type="http://schemas.openxmlformats.org/officeDocument/2006/relationships/slideLayout" Target="../slideLayouts/slideLayout26.xml"/><Relationship Id="rId2" Type="http://schemas.openxmlformats.org/officeDocument/2006/relationships/image" Target="../media/image16.emf"/><Relationship Id="rId1"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4.xml"/><Relationship Id="rId1" Type="http://schemas.openxmlformats.org/officeDocument/2006/relationships/image" Target="../media/image1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2.vml"/><Relationship Id="rId3" Type="http://schemas.openxmlformats.org/officeDocument/2006/relationships/slideLayout" Target="../slideLayouts/slideLayout24.xml"/><Relationship Id="rId2" Type="http://schemas.openxmlformats.org/officeDocument/2006/relationships/image" Target="../media/image19.wmf"/><Relationship Id="rId1"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4.xml"/><Relationship Id="rId1"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5.xml"/><Relationship Id="rId1"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30.png"/><Relationship Id="rId1" Type="http://schemas.openxmlformats.org/officeDocument/2006/relationships/image" Target="../media/image2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5.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5.xml"/><Relationship Id="rId1"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5.xml"/><Relationship Id="rId1"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5.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5.xml"/><Relationship Id="rId1"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5.xml"/><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5.xml"/><Relationship Id="rId1" Type="http://schemas.openxmlformats.org/officeDocument/2006/relationships/image" Target="../media/image37.png"/></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4.xml"/><Relationship Id="rId2" Type="http://schemas.openxmlformats.org/officeDocument/2006/relationships/image" Target="../media/image38.wmf"/><Relationship Id="rId1" Type="http://schemas.openxmlformats.org/officeDocument/2006/relationships/oleObject" Target="../embeddings/oleObject3.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5.xml"/><Relationship Id="rId1"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5.xml"/><Relationship Id="rId1"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5.xml"/><Relationship Id="rId1"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2.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4.jpeg"/><Relationship Id="rId1" Type="http://schemas.openxmlformats.org/officeDocument/2006/relationships/image" Target="../media/image43.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9.png"/><Relationship Id="rId1"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50.png"/><Relationship Id="rId1" Type="http://schemas.openxmlformats.org/officeDocument/2006/relationships/image" Target="../media/image49.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4.xml"/><Relationship Id="rId1" Type="http://schemas.openxmlformats.org/officeDocument/2006/relationships/image" Target="../media/image5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4.xml"/><Relationship Id="rId1"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458755"/>
          <p:cNvSpPr>
            <a:spLocks noGrp="1"/>
          </p:cNvSpPr>
          <p:nvPr>
            <p:ph type="ctrTitle"/>
          </p:nvPr>
        </p:nvSpPr>
        <p:spPr/>
        <p:txBody>
          <a:bodyPr anchor="ctr" anchorCtr="0"/>
          <a:p>
            <a:pPr defTabSz="914400">
              <a:buClrTx/>
              <a:buSzTx/>
              <a:buFontTx/>
              <a:buNone/>
            </a:pPr>
            <a:r>
              <a:rPr lang="zh-CN" altLang="en-US" sz="4400" kern="1200" baseline="0" dirty="0">
                <a:solidFill>
                  <a:srgbClr val="FF3300"/>
                </a:solidFill>
                <a:latin typeface="+mj-lt"/>
                <a:ea typeface="宋体" panose="02010600030101010101" pitchFamily="2" charset="-122"/>
                <a:cs typeface="+mj-cs"/>
              </a:rPr>
              <a:t>第</a:t>
            </a:r>
            <a:r>
              <a:rPr lang="en-US" altLang="zh-CN" sz="4400" kern="1200" baseline="0">
                <a:solidFill>
                  <a:srgbClr val="FF3300"/>
                </a:solidFill>
                <a:latin typeface="+mj-lt"/>
                <a:ea typeface="宋体" panose="02010600030101010101" pitchFamily="2" charset="-122"/>
                <a:cs typeface="+mj-cs"/>
              </a:rPr>
              <a:t>6</a:t>
            </a:r>
            <a:r>
              <a:rPr lang="zh-CN" altLang="en-US" sz="4400" kern="1200" baseline="0" dirty="0">
                <a:solidFill>
                  <a:srgbClr val="FF3300"/>
                </a:solidFill>
                <a:latin typeface="+mj-lt"/>
                <a:ea typeface="宋体" panose="02010600030101010101" pitchFamily="2" charset="-122"/>
                <a:cs typeface="+mj-cs"/>
              </a:rPr>
              <a:t>章 设备管理</a:t>
            </a:r>
            <a:endParaRPr lang="en-US" altLang="zh-CN" sz="4400" kern="1200" baseline="0">
              <a:solidFill>
                <a:srgbClr val="FF3300"/>
              </a:solidFill>
              <a:latin typeface="+mj-lt"/>
              <a:ea typeface="宋体" panose="02010600030101010101" pitchFamily="2" charset="-122"/>
              <a:cs typeface="+mj-cs"/>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028097"/>
          <p:cNvSpPr>
            <a:spLocks noGrp="1"/>
          </p:cNvSpPr>
          <p:nvPr>
            <p:ph type="title"/>
          </p:nvPr>
        </p:nvSpPr>
        <p:spPr/>
        <p:txBody>
          <a:bodyPr anchor="ctr" anchorCtr="0"/>
          <a:p>
            <a:r>
              <a:rPr lang="en-US" altLang="zh-CN" b="1">
                <a:ea typeface="宋体" panose="02010600030101010101" pitchFamily="2" charset="-122"/>
              </a:rPr>
              <a:t>6.1.2  I/O</a:t>
            </a:r>
            <a:r>
              <a:rPr lang="zh-CN" altLang="en-US" b="1" dirty="0">
                <a:ea typeface="宋体" panose="02010600030101010101" pitchFamily="2" charset="-122"/>
              </a:rPr>
              <a:t>管理目标</a:t>
            </a:r>
            <a:endParaRPr lang="zh-CN" altLang="en-US" b="1" dirty="0">
              <a:ea typeface="宋体" panose="02010600030101010101" pitchFamily="2" charset="-122"/>
            </a:endParaRPr>
          </a:p>
        </p:txBody>
      </p:sp>
      <p:sp>
        <p:nvSpPr>
          <p:cNvPr id="20482" name="文本占位符 1028098"/>
          <p:cNvSpPr>
            <a:spLocks noGrp="1"/>
          </p:cNvSpPr>
          <p:nvPr>
            <p:ph idx="1"/>
          </p:nvPr>
        </p:nvSpPr>
        <p:spPr>
          <a:xfrm>
            <a:off x="0" y="549275"/>
            <a:ext cx="8964613" cy="5851525"/>
          </a:xfrm>
        </p:spPr>
        <p:txBody>
          <a:bodyPr anchor="t" anchorCtr="0"/>
          <a:p>
            <a:pPr marL="533400" indent="-533400" algn="just"/>
            <a:r>
              <a:rPr lang="zh-CN" altLang="en-US" dirty="0"/>
              <a:t>设备管理要达到的主要目标是：</a:t>
            </a:r>
            <a:endParaRPr lang="zh-CN" altLang="en-US" dirty="0"/>
          </a:p>
          <a:p>
            <a:pPr marL="914400" lvl="1" indent="-457200" algn="just">
              <a:buAutoNum type="circleNumDbPlain"/>
            </a:pPr>
            <a:r>
              <a:rPr lang="zh-CN" altLang="en-US" dirty="0"/>
              <a:t>提供统一界面、方便用户使用</a:t>
            </a:r>
            <a:endParaRPr lang="zh-CN" altLang="en-US" dirty="0"/>
          </a:p>
          <a:p>
            <a:pPr marL="1371600" lvl="2" indent="-457200" algn="just"/>
            <a:r>
              <a:rPr lang="zh-CN" altLang="en-US" dirty="0"/>
              <a:t>使用逻辑操作和逻辑设备名掩盖设备的物理细节。</a:t>
            </a:r>
            <a:endParaRPr lang="zh-CN" altLang="en-US" dirty="0"/>
          </a:p>
          <a:p>
            <a:pPr marL="1371600" lvl="2" indent="-457200" algn="just"/>
            <a:r>
              <a:rPr lang="zh-CN" altLang="en-US" dirty="0"/>
              <a:t>程序对设备的独立性：在源程序和目标程序中都使用设备符号名（逻辑设备名）；提供设备管理与文件系统的统一接口；向程序提供设备重定向功能。</a:t>
            </a:r>
            <a:endParaRPr lang="zh-CN" altLang="en-US" dirty="0"/>
          </a:p>
          <a:p>
            <a:pPr marL="914400" lvl="1" indent="-457200" algn="just">
              <a:buAutoNum type="circleNumDbPlain" startAt="2"/>
            </a:pPr>
            <a:r>
              <a:rPr lang="zh-CN" altLang="en-US" dirty="0"/>
              <a:t>发挥系统的并行性，提高</a:t>
            </a:r>
            <a:r>
              <a:rPr lang="en-US" altLang="zh-CN"/>
              <a:t>I/O</a:t>
            </a:r>
            <a:r>
              <a:rPr lang="zh-CN" altLang="en-US" dirty="0"/>
              <a:t>设备使用效率。</a:t>
            </a:r>
            <a:endParaRPr lang="zh-CN" altLang="en-US" dirty="0"/>
          </a:p>
          <a:p>
            <a:pPr marL="1371600" lvl="2" indent="-457200" algn="just"/>
            <a:r>
              <a:rPr lang="zh-CN" altLang="en-US" dirty="0"/>
              <a:t>采用各种软硬结合的技术使设备、</a:t>
            </a:r>
            <a:r>
              <a:rPr lang="en-US" altLang="zh-CN"/>
              <a:t>CPU</a:t>
            </a:r>
            <a:r>
              <a:rPr lang="zh-CN" altLang="en-US" dirty="0"/>
              <a:t>、用户程序、人这四者达到最高程度的并行</a:t>
            </a:r>
            <a:endParaRPr lang="zh-CN" altLang="en-US" dirty="0"/>
          </a:p>
          <a:p>
            <a:pPr marL="1371600" lvl="2" indent="-457200" algn="just"/>
            <a:r>
              <a:rPr lang="zh-CN" altLang="en-US" dirty="0"/>
              <a:t>采用的技术有：中断技术、缓冲技术、设备共享和假脱机技术。</a:t>
            </a:r>
            <a:endParaRPr lang="zh-CN" altLang="en-US" dirty="0"/>
          </a:p>
          <a:p>
            <a:pPr marL="914400" lvl="1" indent="-457200" algn="just">
              <a:buAutoNum type="circleNumDbPlain" startAt="3"/>
            </a:pPr>
            <a:r>
              <a:rPr lang="zh-CN" altLang="en-US" dirty="0"/>
              <a:t>实现设备的正确、安全使用</a:t>
            </a:r>
            <a:r>
              <a:rPr lang="en-US" altLang="zh-CN">
                <a:latin typeface="Arial" panose="020B0604020202020204" pitchFamily="34" charset="0"/>
              </a:rPr>
              <a:t>——</a:t>
            </a:r>
            <a:r>
              <a:rPr lang="zh-CN" altLang="en-US" dirty="0"/>
              <a:t>设备保护</a:t>
            </a:r>
            <a:endParaRPr lang="zh-CN" altLang="en-US" dirty="0"/>
          </a:p>
          <a:p>
            <a:pPr marL="1371600" lvl="2" indent="-457200" algn="just"/>
            <a:r>
              <a:rPr lang="zh-CN" altLang="en-US" dirty="0"/>
              <a:t>技术：掩盖细节的高级接口；命名与权限管理；只有特权指令才能使用设备硬件接口。</a:t>
            </a:r>
            <a:endParaRPr lang="zh-CN" altLang="en-US" dirty="0"/>
          </a:p>
        </p:txBody>
      </p:sp>
    </p:spTree>
  </p:cSld>
  <p:clrMapOvr>
    <a:masterClrMapping/>
  </p:clrMapOvr>
  <p:transition>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文本占位符 1095681"/>
          <p:cNvSpPr>
            <a:spLocks noGrp="1"/>
          </p:cNvSpPr>
          <p:nvPr>
            <p:ph idx="1"/>
          </p:nvPr>
        </p:nvSpPr>
        <p:spPr/>
        <p:txBody>
          <a:bodyPr anchor="t" anchorCtr="0"/>
          <a:p>
            <a:r>
              <a:rPr lang="en-US" altLang="zh-CN"/>
              <a:t>3</a:t>
            </a:r>
            <a:r>
              <a:rPr lang="zh-CN" altLang="en-US" dirty="0"/>
              <a:t>、扫描(</a:t>
            </a:r>
            <a:r>
              <a:rPr lang="en-US" altLang="zh-CN"/>
              <a:t>SCAN)</a:t>
            </a:r>
            <a:r>
              <a:rPr lang="zh-CN" altLang="en-US" dirty="0"/>
              <a:t>算法：</a:t>
            </a:r>
            <a:endParaRPr lang="zh-CN" altLang="en-US" dirty="0"/>
          </a:p>
          <a:p>
            <a:pPr lvl="1"/>
            <a:r>
              <a:rPr lang="zh-CN" altLang="en-US" dirty="0"/>
              <a:t>电梯调度算法。选择在磁头</a:t>
            </a:r>
            <a:r>
              <a:rPr lang="zh-CN" altLang="en-US" dirty="0">
                <a:solidFill>
                  <a:srgbClr val="FF0000"/>
                </a:solidFill>
              </a:rPr>
              <a:t>前进方向</a:t>
            </a:r>
            <a:r>
              <a:rPr lang="zh-CN" altLang="en-US" dirty="0"/>
              <a:t>上从当前位置移动最少的磁盘</a:t>
            </a:r>
            <a:r>
              <a:rPr lang="en-US" altLang="zh-CN"/>
              <a:t>I/O</a:t>
            </a:r>
            <a:r>
              <a:rPr lang="zh-CN" altLang="en-US" dirty="0"/>
              <a:t>请求执行，没有前进方向上的请求时才改变方向。该算法是对</a:t>
            </a:r>
            <a:r>
              <a:rPr lang="en-US" altLang="zh-CN"/>
              <a:t>SSTF</a:t>
            </a:r>
            <a:r>
              <a:rPr lang="zh-CN" altLang="en-US" dirty="0"/>
              <a:t>算法的改进，磁盘</a:t>
            </a:r>
            <a:r>
              <a:rPr lang="en-US" altLang="zh-CN"/>
              <a:t>I/O</a:t>
            </a:r>
            <a:r>
              <a:rPr lang="zh-CN" altLang="en-US" dirty="0"/>
              <a:t>较好，且没有进程会饿死。</a:t>
            </a:r>
            <a:endParaRPr lang="zh-CN" altLang="en-US" dirty="0"/>
          </a:p>
        </p:txBody>
      </p:sp>
      <p:pic>
        <p:nvPicPr>
          <p:cNvPr id="131074" name="图片 1095682"/>
          <p:cNvPicPr>
            <a:picLocks noChangeAspect="1"/>
          </p:cNvPicPr>
          <p:nvPr/>
        </p:nvPicPr>
        <p:blipFill>
          <a:blip r:embed="rId1"/>
          <a:stretch>
            <a:fillRect/>
          </a:stretch>
        </p:blipFill>
        <p:spPr>
          <a:xfrm>
            <a:off x="1547813" y="2205038"/>
            <a:ext cx="6483350" cy="4489450"/>
          </a:xfrm>
          <a:prstGeom prst="rect">
            <a:avLst/>
          </a:prstGeom>
          <a:noFill/>
          <a:ln w="9525">
            <a:noFill/>
          </a:ln>
        </p:spPr>
      </p:pic>
      <p:sp>
        <p:nvSpPr>
          <p:cNvPr id="131075" name="标题 1095683"/>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文本占位符 1097729"/>
          <p:cNvSpPr>
            <a:spLocks noGrp="1"/>
          </p:cNvSpPr>
          <p:nvPr>
            <p:ph idx="1"/>
          </p:nvPr>
        </p:nvSpPr>
        <p:spPr>
          <a:xfrm>
            <a:off x="0" y="483235"/>
            <a:ext cx="9144000" cy="5917565"/>
          </a:xfrm>
        </p:spPr>
        <p:txBody>
          <a:bodyPr anchor="t" anchorCtr="0"/>
          <a:p>
            <a:r>
              <a:rPr lang="en-US" altLang="zh-CN"/>
              <a:t>4</a:t>
            </a:r>
            <a:r>
              <a:rPr lang="zh-CN" altLang="en-US" dirty="0"/>
              <a:t>、循环扫描算法</a:t>
            </a:r>
            <a:r>
              <a:rPr lang="en-US" altLang="zh-CN">
                <a:solidFill>
                  <a:srgbClr val="FF0000"/>
                </a:solidFill>
              </a:rPr>
              <a:t>CSCAN</a:t>
            </a:r>
            <a:r>
              <a:rPr lang="en-US" altLang="zh-CN"/>
              <a:t>(Circular SCAN)：</a:t>
            </a:r>
            <a:endParaRPr lang="en-US" altLang="zh-CN"/>
          </a:p>
          <a:p>
            <a:pPr lvl="1"/>
            <a:r>
              <a:rPr lang="zh-CN" altLang="en-US" dirty="0"/>
              <a:t>在一个方向上使用扫描算法，当到达最外的磁道并访问后，磁头</a:t>
            </a:r>
            <a:r>
              <a:rPr lang="zh-CN" altLang="en-US" dirty="0">
                <a:solidFill>
                  <a:srgbClr val="FF0000"/>
                </a:solidFill>
              </a:rPr>
              <a:t>立即返回到最里</a:t>
            </a:r>
            <a:r>
              <a:rPr lang="zh-CN" altLang="en-US" dirty="0"/>
              <a:t>的欲访问的磁道，即将最小磁道号紧接着最大磁道号构成循环。该算法可改进扫描算法对中间磁道的偏好。</a:t>
            </a:r>
            <a:endParaRPr lang="zh-CN" altLang="en-US" dirty="0"/>
          </a:p>
          <a:p>
            <a:pPr lvl="1"/>
            <a:r>
              <a:rPr lang="zh-CN" altLang="en-US" dirty="0"/>
              <a:t>实验表明，该算法在</a:t>
            </a:r>
            <a:r>
              <a:rPr lang="zh-CN" altLang="en-US" dirty="0">
                <a:solidFill>
                  <a:srgbClr val="FF0000"/>
                </a:solidFill>
              </a:rPr>
              <a:t>中负载或重负载时</a:t>
            </a:r>
            <a:r>
              <a:rPr lang="zh-CN" altLang="en-US" dirty="0"/>
              <a:t>，磁盘</a:t>
            </a:r>
            <a:r>
              <a:rPr lang="en-US" altLang="zh-CN"/>
              <a:t>I/O</a:t>
            </a:r>
            <a:r>
              <a:rPr lang="zh-CN" altLang="en-US" dirty="0"/>
              <a:t>性能比扫描算法好。</a:t>
            </a:r>
            <a:endParaRPr lang="zh-CN" altLang="en-US" dirty="0"/>
          </a:p>
        </p:txBody>
      </p:sp>
      <p:sp>
        <p:nvSpPr>
          <p:cNvPr id="132098" name="标题 1097730"/>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标题 1098753"/>
          <p:cNvSpPr>
            <a:spLocks noGrp="1"/>
          </p:cNvSpPr>
          <p:nvPr>
            <p:ph type="title"/>
          </p:nvPr>
        </p:nvSpPr>
        <p:spPr/>
        <p:txBody>
          <a:bodyPr anchor="ctr" anchorCtr="0"/>
          <a:p>
            <a:r>
              <a:rPr lang="en-US" altLang="zh-CN">
                <a:ea typeface="宋体" panose="02010600030101010101" pitchFamily="2" charset="-122"/>
              </a:rPr>
              <a:t>5.6.2 </a:t>
            </a:r>
            <a:r>
              <a:rPr lang="zh-CN" altLang="en-US" dirty="0">
                <a:ea typeface="宋体" panose="02010600030101010101" pitchFamily="2" charset="-122"/>
              </a:rPr>
              <a:t>磁盘调度</a:t>
            </a:r>
            <a:endParaRPr lang="zh-CN" altLang="en-US" dirty="0">
              <a:ea typeface="宋体" panose="02010600030101010101" pitchFamily="2" charset="-122"/>
            </a:endParaRPr>
          </a:p>
        </p:txBody>
      </p:sp>
      <p:pic>
        <p:nvPicPr>
          <p:cNvPr id="133122" name="图片 1098754"/>
          <p:cNvPicPr>
            <a:picLocks noChangeAspect="1"/>
          </p:cNvPicPr>
          <p:nvPr/>
        </p:nvPicPr>
        <p:blipFill>
          <a:blip r:embed="rId1"/>
          <a:stretch>
            <a:fillRect/>
          </a:stretch>
        </p:blipFill>
        <p:spPr>
          <a:xfrm>
            <a:off x="539750" y="620713"/>
            <a:ext cx="8208963" cy="5626100"/>
          </a:xfrm>
          <a:prstGeom prst="rect">
            <a:avLst/>
          </a:prstGeom>
          <a:noFill/>
          <a:ln w="9525">
            <a:noFill/>
          </a:ln>
        </p:spPr>
      </p:pic>
    </p:spTree>
  </p:cSld>
  <p:clrMapOvr>
    <a:masterClrMapping/>
  </p:clrMapOvr>
  <p:transition>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文本占位符 1099777"/>
          <p:cNvSpPr>
            <a:spLocks noGrp="1"/>
          </p:cNvSpPr>
          <p:nvPr>
            <p:ph idx="1"/>
          </p:nvPr>
        </p:nvSpPr>
        <p:spPr>
          <a:xfrm>
            <a:off x="323850" y="510540"/>
            <a:ext cx="8496300" cy="6014085"/>
          </a:xfrm>
        </p:spPr>
        <p:txBody>
          <a:bodyPr anchor="t" anchorCtr="0"/>
          <a:p>
            <a:r>
              <a:rPr lang="zh-CN" altLang="en-US" dirty="0"/>
              <a:t>以上算法无法解决</a:t>
            </a:r>
            <a:r>
              <a:rPr lang="zh-CN" altLang="en-US" dirty="0">
                <a:solidFill>
                  <a:srgbClr val="FF0000"/>
                </a:solidFill>
              </a:rPr>
              <a:t>磁臂粘着</a:t>
            </a:r>
            <a:r>
              <a:rPr lang="zh-CN" altLang="en-US" dirty="0"/>
              <a:t>问题。</a:t>
            </a:r>
            <a:endParaRPr lang="zh-CN" altLang="en-US" dirty="0"/>
          </a:p>
          <a:p>
            <a:r>
              <a:rPr lang="en-US" altLang="zh-CN"/>
              <a:t>5</a:t>
            </a:r>
            <a:r>
              <a:rPr lang="zh-CN" altLang="en-US" dirty="0"/>
              <a:t>．</a:t>
            </a:r>
            <a:r>
              <a:rPr lang="en-US" altLang="zh-CN">
                <a:solidFill>
                  <a:srgbClr val="FF0000"/>
                </a:solidFill>
              </a:rPr>
              <a:t>N-Step-SCAN</a:t>
            </a:r>
            <a:r>
              <a:rPr lang="zh-CN" altLang="en-US" dirty="0"/>
              <a:t>算法：</a:t>
            </a:r>
            <a:endParaRPr lang="zh-CN" altLang="en-US" dirty="0"/>
          </a:p>
          <a:p>
            <a:pPr lvl="1"/>
            <a:r>
              <a:rPr lang="zh-CN" altLang="en-US" dirty="0"/>
              <a:t>把磁盘</a:t>
            </a:r>
            <a:r>
              <a:rPr lang="en-US" altLang="zh-CN"/>
              <a:t>I/O</a:t>
            </a:r>
            <a:r>
              <a:rPr lang="zh-CN" altLang="en-US" dirty="0"/>
              <a:t>请求队列分成长度为</a:t>
            </a:r>
            <a:r>
              <a:rPr lang="en-US" altLang="zh-CN"/>
              <a:t>N</a:t>
            </a:r>
            <a:r>
              <a:rPr lang="zh-CN" altLang="en-US" dirty="0"/>
              <a:t>的段，每次使用扫描算法处理这</a:t>
            </a:r>
            <a:r>
              <a:rPr lang="en-US" altLang="zh-CN"/>
              <a:t>N</a:t>
            </a:r>
            <a:r>
              <a:rPr lang="zh-CN" altLang="en-US" dirty="0"/>
              <a:t>个请求，即将请求的任务分成</a:t>
            </a:r>
            <a:r>
              <a:rPr lang="zh-CN" altLang="en-US" dirty="0">
                <a:solidFill>
                  <a:srgbClr val="FF0000"/>
                </a:solidFill>
              </a:rPr>
              <a:t>长度为</a:t>
            </a:r>
            <a:r>
              <a:rPr lang="en-US" altLang="zh-CN">
                <a:solidFill>
                  <a:srgbClr val="FF0000"/>
                </a:solidFill>
              </a:rPr>
              <a:t>N</a:t>
            </a:r>
            <a:r>
              <a:rPr lang="zh-CN" altLang="en-US" dirty="0"/>
              <a:t>的若干个队列，队列间的调度采用</a:t>
            </a:r>
            <a:r>
              <a:rPr lang="en-US" altLang="zh-CN"/>
              <a:t>FCFS</a:t>
            </a:r>
            <a:r>
              <a:rPr lang="zh-CN" altLang="en-US" dirty="0"/>
              <a:t>方式，队列内部的请求以</a:t>
            </a:r>
            <a:r>
              <a:rPr lang="en-US" altLang="zh-CN"/>
              <a:t>SCAN</a:t>
            </a:r>
            <a:r>
              <a:rPr lang="zh-CN" altLang="en-US" dirty="0"/>
              <a:t>方式调度。</a:t>
            </a:r>
            <a:endParaRPr lang="zh-CN" altLang="en-US" dirty="0"/>
          </a:p>
          <a:p>
            <a:pPr lvl="1"/>
            <a:r>
              <a:rPr lang="zh-CN" altLang="en-US" dirty="0"/>
              <a:t>该算法的目标是解决磁臂粘着问题。</a:t>
            </a:r>
            <a:endParaRPr lang="zh-CN" altLang="en-US" dirty="0"/>
          </a:p>
          <a:p>
            <a:pPr lvl="1"/>
            <a:r>
              <a:rPr lang="zh-CN" altLang="en-US" dirty="0"/>
              <a:t>当</a:t>
            </a:r>
            <a:r>
              <a:rPr lang="en-US" altLang="zh-CN"/>
              <a:t>N</a:t>
            </a:r>
            <a:r>
              <a:rPr lang="zh-CN" altLang="en-US" dirty="0"/>
              <a:t>值很大时，该算法接近于</a:t>
            </a:r>
            <a:r>
              <a:rPr lang="en-US" altLang="zh-CN"/>
              <a:t>SCAN;</a:t>
            </a:r>
            <a:r>
              <a:rPr lang="zh-CN" altLang="en-US"/>
              <a:t>而</a:t>
            </a:r>
            <a:r>
              <a:rPr lang="en-US" altLang="zh-CN"/>
              <a:t>N=1</a:t>
            </a:r>
            <a:r>
              <a:rPr lang="zh-CN" altLang="en-US" dirty="0"/>
              <a:t>时该算法变为</a:t>
            </a:r>
            <a:r>
              <a:rPr lang="en-US" altLang="zh-CN"/>
              <a:t>FCFS。</a:t>
            </a:r>
            <a:endParaRPr lang="en-US" altLang="zh-CN"/>
          </a:p>
        </p:txBody>
      </p:sp>
      <p:sp>
        <p:nvSpPr>
          <p:cNvPr id="134146" name="标题 1099778"/>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文本占位符 1100801"/>
          <p:cNvSpPr>
            <a:spLocks noGrp="1"/>
          </p:cNvSpPr>
          <p:nvPr>
            <p:ph idx="1"/>
          </p:nvPr>
        </p:nvSpPr>
        <p:spPr/>
        <p:txBody>
          <a:bodyPr anchor="t" anchorCtr="0"/>
          <a:p>
            <a:r>
              <a:rPr lang="en-US" altLang="zh-CN"/>
              <a:t>6．FSCAN</a:t>
            </a:r>
            <a:r>
              <a:rPr lang="zh-CN" altLang="en-US" dirty="0"/>
              <a:t>调度算法</a:t>
            </a:r>
            <a:endParaRPr lang="zh-CN" altLang="en-US" dirty="0"/>
          </a:p>
          <a:p>
            <a:pPr lvl="1"/>
            <a:r>
              <a:rPr lang="zh-CN" altLang="en-US" dirty="0"/>
              <a:t>将</a:t>
            </a:r>
            <a:r>
              <a:rPr lang="en-US" altLang="zh-CN"/>
              <a:t>N-Step-SCAN</a:t>
            </a:r>
            <a:r>
              <a:rPr lang="zh-CN" altLang="en-US" dirty="0"/>
              <a:t>算法中的队列数目定为2</a:t>
            </a:r>
            <a:r>
              <a:rPr lang="en-US" altLang="zh-CN"/>
              <a:t>。</a:t>
            </a:r>
            <a:r>
              <a:rPr lang="zh-CN" altLang="en-US" dirty="0"/>
              <a:t>把磁盘</a:t>
            </a:r>
            <a:r>
              <a:rPr lang="en-US" altLang="zh-CN"/>
              <a:t>I/O</a:t>
            </a:r>
            <a:r>
              <a:rPr lang="zh-CN" altLang="en-US" dirty="0"/>
              <a:t>请求分成两个队列，交替使用扫描算法处理一个队列，新生成的磁盘</a:t>
            </a:r>
            <a:r>
              <a:rPr lang="en-US" altLang="zh-CN"/>
              <a:t>I/O</a:t>
            </a:r>
            <a:r>
              <a:rPr lang="zh-CN" altLang="en-US" dirty="0"/>
              <a:t>请求放入另一队列中。该算法的目标与</a:t>
            </a:r>
            <a:r>
              <a:rPr lang="en-US" altLang="zh-CN"/>
              <a:t>N</a:t>
            </a:r>
            <a:r>
              <a:rPr lang="zh-CN" altLang="en-US" dirty="0"/>
              <a:t>步扫描算法一致。</a:t>
            </a:r>
            <a:endParaRPr lang="zh-CN" altLang="en-US"/>
          </a:p>
        </p:txBody>
      </p:sp>
      <p:sp>
        <p:nvSpPr>
          <p:cNvPr id="135170" name="标题 1100802"/>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标题 1101825"/>
          <p:cNvSpPr>
            <a:spLocks noGrp="1"/>
          </p:cNvSpPr>
          <p:nvPr>
            <p:ph type="title"/>
          </p:nvPr>
        </p:nvSpPr>
        <p:spPr/>
        <p:txBody>
          <a:bodyPr anchor="ctr" anchorCtr="0"/>
          <a:p>
            <a:r>
              <a:rPr lang="zh-CN" altLang="en-US" dirty="0">
                <a:ea typeface="宋体" panose="02010600030101010101" pitchFamily="2" charset="-122"/>
              </a:rPr>
              <a:t>作业</a:t>
            </a:r>
            <a:endParaRPr lang="zh-CN" altLang="en-US" dirty="0">
              <a:ea typeface="宋体" panose="02010600030101010101" pitchFamily="2" charset="-122"/>
            </a:endParaRPr>
          </a:p>
        </p:txBody>
      </p:sp>
      <p:sp>
        <p:nvSpPr>
          <p:cNvPr id="136194" name="文本占位符 1101826"/>
          <p:cNvSpPr>
            <a:spLocks noGrp="1"/>
          </p:cNvSpPr>
          <p:nvPr>
            <p:ph idx="1"/>
          </p:nvPr>
        </p:nvSpPr>
        <p:spPr/>
        <p:txBody>
          <a:bodyPr anchor="t" anchorCtr="0"/>
          <a:p>
            <a:r>
              <a:rPr lang="zh-CN" altLang="en-US" dirty="0"/>
              <a:t>某磁盘有</a:t>
            </a:r>
            <a:r>
              <a:rPr lang="en-US" altLang="zh-CN"/>
              <a:t>1000</a:t>
            </a:r>
            <a:r>
              <a:rPr lang="zh-CN" altLang="en-US" dirty="0"/>
              <a:t>个柱面（</a:t>
            </a:r>
            <a:r>
              <a:rPr lang="en-US" altLang="zh-CN"/>
              <a:t>0</a:t>
            </a:r>
            <a:r>
              <a:rPr lang="zh-CN" altLang="en-US" dirty="0"/>
              <a:t>～</a:t>
            </a:r>
            <a:r>
              <a:rPr lang="en-US" altLang="zh-CN"/>
              <a:t>999</a:t>
            </a:r>
            <a:r>
              <a:rPr lang="zh-CN" altLang="en-US" dirty="0"/>
              <a:t>），设磁头当前位置是</a:t>
            </a:r>
            <a:r>
              <a:rPr lang="en-US" altLang="zh-CN"/>
              <a:t>756</a:t>
            </a:r>
            <a:r>
              <a:rPr lang="zh-CN" altLang="en-US" dirty="0"/>
              <a:t>，磁头正向</a:t>
            </a:r>
            <a:r>
              <a:rPr lang="en-US" altLang="zh-CN"/>
              <a:t>0</a:t>
            </a:r>
            <a:r>
              <a:rPr lang="zh-CN" altLang="en-US" dirty="0"/>
              <a:t>磁道运动。按照</a:t>
            </a:r>
            <a:r>
              <a:rPr lang="en-US" altLang="zh-CN"/>
              <a:t>FIFO</a:t>
            </a:r>
            <a:r>
              <a:rPr lang="zh-CN" altLang="en-US" dirty="0"/>
              <a:t>排列的磁盘请求队列如下：</a:t>
            </a:r>
            <a:endParaRPr lang="zh-CN" altLang="en-US" dirty="0"/>
          </a:p>
          <a:p>
            <a:r>
              <a:rPr lang="en-US" altLang="zh-CN"/>
              <a:t>811,348,153,968,407,500</a:t>
            </a:r>
            <a:endParaRPr lang="en-US" altLang="zh-CN"/>
          </a:p>
          <a:p>
            <a:r>
              <a:rPr lang="zh-CN" altLang="en-US" dirty="0"/>
              <a:t>画图说明</a:t>
            </a:r>
            <a:r>
              <a:rPr lang="en-US" altLang="zh-CN"/>
              <a:t>FCFS</a:t>
            </a:r>
            <a:r>
              <a:rPr lang="zh-CN" altLang="en-US" dirty="0"/>
              <a:t>、</a:t>
            </a:r>
            <a:r>
              <a:rPr lang="en-US" altLang="zh-CN"/>
              <a:t>SCAN</a:t>
            </a:r>
            <a:r>
              <a:rPr lang="zh-CN" altLang="en-US" dirty="0"/>
              <a:t>、</a:t>
            </a:r>
            <a:r>
              <a:rPr lang="en-US" altLang="zh-CN"/>
              <a:t>SSTF</a:t>
            </a:r>
            <a:r>
              <a:rPr lang="zh-CN" altLang="en-US" dirty="0"/>
              <a:t>、</a:t>
            </a:r>
            <a:r>
              <a:rPr lang="en-US" altLang="zh-CN"/>
              <a:t>CSCAN</a:t>
            </a:r>
            <a:r>
              <a:rPr lang="zh-CN" altLang="en-US" dirty="0"/>
              <a:t>算法完成上述磁盘请求的调度情况，并计算为满足上述请求，各算法中磁头运动的磁道数。</a:t>
            </a:r>
            <a:endParaRPr lang="zh-CN" altLang="en-US" dirty="0"/>
          </a:p>
        </p:txBody>
      </p:sp>
    </p:spTree>
  </p:cSld>
  <p:clrMapOvr>
    <a:masterClrMapping/>
  </p:clrMapOvr>
  <p:transition>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文本占位符 1102849"/>
          <p:cNvSpPr>
            <a:spLocks noGrp="1"/>
          </p:cNvSpPr>
          <p:nvPr>
            <p:ph idx="1"/>
          </p:nvPr>
        </p:nvSpPr>
        <p:spPr>
          <a:xfrm>
            <a:off x="468313" y="620713"/>
            <a:ext cx="8423275" cy="5256212"/>
          </a:xfrm>
        </p:spPr>
        <p:txBody>
          <a:bodyPr anchor="t" anchorCtr="0"/>
          <a:p>
            <a:pPr>
              <a:lnSpc>
                <a:spcPct val="90000"/>
              </a:lnSpc>
            </a:pPr>
            <a:r>
              <a:rPr lang="zh-CN" altLang="en-US" dirty="0"/>
              <a:t>假设计算机系统采用</a:t>
            </a:r>
            <a:r>
              <a:rPr lang="en-US" altLang="zh-CN"/>
              <a:t>CSCAN</a:t>
            </a:r>
            <a:r>
              <a:rPr lang="zh-CN" altLang="en-US" dirty="0"/>
              <a:t>调度策略</a:t>
            </a:r>
            <a:r>
              <a:rPr lang="en-US" altLang="zh-CN"/>
              <a:t>.</a:t>
            </a:r>
            <a:endParaRPr lang="en-US" altLang="zh-CN"/>
          </a:p>
          <a:p>
            <a:pPr lvl="1">
              <a:lnSpc>
                <a:spcPct val="90000"/>
              </a:lnSpc>
            </a:pPr>
            <a:r>
              <a:rPr lang="en-US" altLang="zh-CN"/>
              <a:t>1. </a:t>
            </a:r>
            <a:r>
              <a:rPr lang="zh-CN" altLang="en-US" dirty="0"/>
              <a:t>设某单面磁盘转速为每分钟</a:t>
            </a:r>
            <a:r>
              <a:rPr lang="en-US" altLang="zh-CN"/>
              <a:t>6000</a:t>
            </a:r>
            <a:r>
              <a:rPr lang="zh-CN" altLang="en-US" dirty="0"/>
              <a:t>转，每个磁道有</a:t>
            </a:r>
            <a:r>
              <a:rPr lang="en-US" altLang="zh-CN"/>
              <a:t>100</a:t>
            </a:r>
            <a:r>
              <a:rPr lang="zh-CN" altLang="en-US" dirty="0"/>
              <a:t>个扇区，相邻磁道间的平均移动时间为</a:t>
            </a:r>
            <a:r>
              <a:rPr lang="en-US" altLang="zh-CN"/>
              <a:t>1ms</a:t>
            </a:r>
            <a:r>
              <a:rPr lang="zh-CN" altLang="en-US" dirty="0"/>
              <a:t>。若在某时刻，磁头位于</a:t>
            </a:r>
            <a:r>
              <a:rPr lang="en-US" altLang="zh-CN"/>
              <a:t>100</a:t>
            </a:r>
            <a:r>
              <a:rPr lang="zh-CN" altLang="en-US" dirty="0"/>
              <a:t>号磁道处，并沿着磁道号增大的方向移动，磁道号请求队列为</a:t>
            </a:r>
            <a:r>
              <a:rPr lang="en-US" altLang="zh-CN"/>
              <a:t>50</a:t>
            </a:r>
            <a:r>
              <a:rPr lang="zh-CN" altLang="en-US" dirty="0"/>
              <a:t>、</a:t>
            </a:r>
            <a:r>
              <a:rPr lang="en-US" altLang="zh-CN"/>
              <a:t>90</a:t>
            </a:r>
            <a:r>
              <a:rPr lang="zh-CN" altLang="en-US" dirty="0"/>
              <a:t>、</a:t>
            </a:r>
            <a:r>
              <a:rPr lang="en-US" altLang="zh-CN"/>
              <a:t>30</a:t>
            </a:r>
            <a:r>
              <a:rPr lang="zh-CN" altLang="en-US" dirty="0"/>
              <a:t>、</a:t>
            </a:r>
            <a:r>
              <a:rPr lang="en-US" altLang="zh-CN"/>
              <a:t>120</a:t>
            </a:r>
            <a:r>
              <a:rPr lang="zh-CN" altLang="en-US" dirty="0"/>
              <a:t>，对请求队列中的每个磁道需读取</a:t>
            </a:r>
            <a:r>
              <a:rPr lang="en-US" altLang="zh-CN"/>
              <a:t>1</a:t>
            </a:r>
            <a:r>
              <a:rPr lang="zh-CN" altLang="en-US" dirty="0"/>
              <a:t>个随机分布的扇区，则读完</a:t>
            </a:r>
            <a:r>
              <a:rPr lang="en-US" altLang="zh-CN"/>
              <a:t>4</a:t>
            </a:r>
            <a:r>
              <a:rPr lang="zh-CN" altLang="en-US" dirty="0"/>
              <a:t>个扇区总共需要多少时间？</a:t>
            </a:r>
            <a:endParaRPr lang="zh-CN" altLang="en-US" dirty="0"/>
          </a:p>
          <a:p>
            <a:pPr lvl="1">
              <a:lnSpc>
                <a:spcPct val="90000"/>
              </a:lnSpc>
            </a:pPr>
            <a:r>
              <a:rPr lang="en-US" altLang="zh-CN"/>
              <a:t>2. </a:t>
            </a:r>
            <a:r>
              <a:rPr lang="zh-CN" altLang="en-US" dirty="0"/>
              <a:t>如果磁盘替换为随机访问的</a:t>
            </a:r>
            <a:r>
              <a:rPr lang="en-US" altLang="zh-CN"/>
              <a:t>Flash</a:t>
            </a:r>
            <a:r>
              <a:rPr lang="zh-CN" altLang="en-US" dirty="0"/>
              <a:t>存储器，是否有比</a:t>
            </a:r>
            <a:r>
              <a:rPr lang="en-US" altLang="zh-CN"/>
              <a:t>CSCAN</a:t>
            </a:r>
            <a:r>
              <a:rPr lang="zh-CN" altLang="en-US" dirty="0"/>
              <a:t>更高效的磁盘调度策略？说明理由。</a:t>
            </a:r>
            <a:endParaRPr lang="zh-CN" altLang="en-US" dirty="0"/>
          </a:p>
        </p:txBody>
      </p:sp>
      <p:sp>
        <p:nvSpPr>
          <p:cNvPr id="137218" name="标题 1102850"/>
          <p:cNvSpPr>
            <a:spLocks noGrp="1"/>
          </p:cNvSpPr>
          <p:nvPr>
            <p:ph type="title"/>
          </p:nvPr>
        </p:nvSpPr>
        <p:spPr/>
        <p:txBody>
          <a:bodyPr anchor="ctr" anchorCtr="0"/>
          <a:p>
            <a:r>
              <a:rPr lang="zh-CN" altLang="en-US" dirty="0">
                <a:ea typeface="宋体" panose="02010600030101010101" pitchFamily="2" charset="-122"/>
              </a:rPr>
              <a:t>例题</a:t>
            </a:r>
            <a:endParaRPr lang="zh-CN" altLang="en-US" dirty="0">
              <a:ea typeface="宋体" panose="02010600030101010101" pitchFamily="2" charset="-122"/>
            </a:endParaRPr>
          </a:p>
        </p:txBody>
      </p:sp>
    </p:spTree>
  </p:cSld>
  <p:clrMapOvr>
    <a:masterClrMapping/>
  </p:clrMapOvr>
  <p:transition>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文本占位符 1103873"/>
          <p:cNvSpPr>
            <a:spLocks noGrp="1"/>
          </p:cNvSpPr>
          <p:nvPr>
            <p:ph idx="1"/>
          </p:nvPr>
        </p:nvSpPr>
        <p:spPr>
          <a:xfrm>
            <a:off x="323850" y="549275"/>
            <a:ext cx="8351838" cy="3384550"/>
          </a:xfrm>
        </p:spPr>
        <p:txBody>
          <a:bodyPr anchor="t" anchorCtr="0"/>
          <a:p>
            <a:pPr>
              <a:lnSpc>
                <a:spcPct val="90000"/>
              </a:lnSpc>
            </a:pPr>
            <a:r>
              <a:rPr lang="zh-CN" altLang="en-US" sz="2400" dirty="0"/>
              <a:t>读取数据的时间＝磁头定位时间＋平均旋转等待时间＋读出一个扇区数据的时间。</a:t>
            </a:r>
            <a:endParaRPr lang="zh-CN" altLang="en-US" sz="2400" dirty="0"/>
          </a:p>
          <a:p>
            <a:pPr>
              <a:lnSpc>
                <a:spcPct val="90000"/>
              </a:lnSpc>
            </a:pPr>
            <a:r>
              <a:rPr lang="zh-CN" altLang="en-US" sz="2400" dirty="0"/>
              <a:t>平均旋转等待时间＝</a:t>
            </a:r>
            <a:r>
              <a:rPr lang="en-US" altLang="zh-CN" sz="2400"/>
              <a:t>60s/(6000×2</a:t>
            </a:r>
            <a:r>
              <a:rPr lang="zh-CN" altLang="en-US" sz="2400" dirty="0"/>
              <a:t>）＝</a:t>
            </a:r>
            <a:r>
              <a:rPr lang="en-US" altLang="zh-CN" sz="2400"/>
              <a:t>5ms</a:t>
            </a:r>
            <a:endParaRPr lang="en-US" altLang="zh-CN" sz="2400"/>
          </a:p>
          <a:p>
            <a:pPr>
              <a:lnSpc>
                <a:spcPct val="90000"/>
              </a:lnSpc>
            </a:pPr>
            <a:r>
              <a:rPr lang="zh-CN" altLang="en-US" sz="2400" dirty="0">
                <a:solidFill>
                  <a:srgbClr val="FF0000"/>
                </a:solidFill>
              </a:rPr>
              <a:t>读取一个扇区数据的时间＝</a:t>
            </a:r>
            <a:r>
              <a:rPr lang="en-US" altLang="zh-CN" sz="2400">
                <a:solidFill>
                  <a:srgbClr val="FF0000"/>
                </a:solidFill>
              </a:rPr>
              <a:t>60s/(6000×100)=0.1ms</a:t>
            </a:r>
            <a:endParaRPr lang="en-US" altLang="zh-CN" sz="2400"/>
          </a:p>
          <a:p>
            <a:pPr>
              <a:lnSpc>
                <a:spcPct val="90000"/>
              </a:lnSpc>
            </a:pPr>
            <a:r>
              <a:rPr lang="en-US" altLang="zh-CN" sz="2400"/>
              <a:t>CSCAN</a:t>
            </a:r>
            <a:r>
              <a:rPr lang="zh-CN" altLang="en-US" sz="2400" dirty="0"/>
              <a:t>算法，访问磁道的顺序为</a:t>
            </a:r>
            <a:r>
              <a:rPr lang="en-US" altLang="zh-CN" sz="2400"/>
              <a:t>100  120  30  50  90</a:t>
            </a:r>
            <a:endParaRPr lang="en-US" altLang="zh-CN" sz="2400"/>
          </a:p>
          <a:p>
            <a:pPr>
              <a:lnSpc>
                <a:spcPct val="90000"/>
              </a:lnSpc>
            </a:pPr>
            <a:r>
              <a:rPr lang="zh-CN" altLang="en-US" sz="2400" dirty="0"/>
              <a:t>读取</a:t>
            </a:r>
            <a:r>
              <a:rPr lang="en-US" altLang="zh-CN" sz="2400"/>
              <a:t>4</a:t>
            </a:r>
            <a:r>
              <a:rPr lang="zh-CN" altLang="en-US" sz="2400" dirty="0"/>
              <a:t>个扇区数据总的磁头定位时间＝</a:t>
            </a:r>
            <a:r>
              <a:rPr lang="en-US" altLang="zh-CN" sz="2400"/>
              <a:t>1ms ×</a:t>
            </a:r>
            <a:r>
              <a:rPr lang="zh-CN" altLang="en-US" sz="2400" dirty="0"/>
              <a:t>（</a:t>
            </a:r>
            <a:r>
              <a:rPr lang="en-US" altLang="zh-CN" sz="2400"/>
              <a:t>20</a:t>
            </a:r>
            <a:r>
              <a:rPr lang="zh-CN" altLang="en-US" sz="2400" dirty="0"/>
              <a:t>＋</a:t>
            </a:r>
            <a:r>
              <a:rPr lang="en-US" altLang="zh-CN" sz="2400"/>
              <a:t>90</a:t>
            </a:r>
            <a:r>
              <a:rPr lang="zh-CN" altLang="en-US" sz="2400" dirty="0"/>
              <a:t>＋</a:t>
            </a:r>
            <a:r>
              <a:rPr lang="en-US" altLang="zh-CN" sz="2400"/>
              <a:t>60</a:t>
            </a:r>
            <a:r>
              <a:rPr lang="zh-CN" altLang="en-US" sz="2400" dirty="0"/>
              <a:t>）＝</a:t>
            </a:r>
            <a:r>
              <a:rPr lang="en-US" altLang="zh-CN" sz="2400"/>
              <a:t>170ms</a:t>
            </a:r>
            <a:endParaRPr lang="en-US" altLang="zh-CN" sz="2400"/>
          </a:p>
          <a:p>
            <a:pPr>
              <a:lnSpc>
                <a:spcPct val="90000"/>
              </a:lnSpc>
            </a:pPr>
            <a:r>
              <a:rPr lang="zh-CN" altLang="en-US" sz="2400" dirty="0"/>
              <a:t>读取</a:t>
            </a:r>
            <a:r>
              <a:rPr lang="en-US" altLang="zh-CN" sz="2400"/>
              <a:t>4</a:t>
            </a:r>
            <a:r>
              <a:rPr lang="zh-CN" altLang="en-US" sz="2400" dirty="0"/>
              <a:t>个扇区的数据的总时间＝</a:t>
            </a:r>
            <a:r>
              <a:rPr lang="en-US" altLang="zh-CN" sz="2400"/>
              <a:t>170ms</a:t>
            </a:r>
            <a:r>
              <a:rPr lang="zh-CN" altLang="en-US" sz="2400" dirty="0"/>
              <a:t>＋（</a:t>
            </a:r>
            <a:r>
              <a:rPr lang="en-US" altLang="zh-CN" sz="2400"/>
              <a:t>5</a:t>
            </a:r>
            <a:r>
              <a:rPr lang="zh-CN" altLang="en-US" sz="2400" dirty="0"/>
              <a:t>＋</a:t>
            </a:r>
            <a:r>
              <a:rPr lang="en-US" altLang="zh-CN" sz="2400"/>
              <a:t>0.1</a:t>
            </a:r>
            <a:r>
              <a:rPr lang="zh-CN" altLang="en-US" sz="2400" dirty="0"/>
              <a:t>）</a:t>
            </a:r>
            <a:r>
              <a:rPr lang="en-US" altLang="zh-CN" sz="2400"/>
              <a:t>×4</a:t>
            </a:r>
            <a:r>
              <a:rPr lang="zh-CN" altLang="en-US" sz="2400" dirty="0"/>
              <a:t>＝</a:t>
            </a:r>
            <a:r>
              <a:rPr lang="en-US" altLang="zh-CN" sz="2400"/>
              <a:t>190.4ms</a:t>
            </a:r>
            <a:endParaRPr lang="en-US" altLang="zh-CN" sz="2400"/>
          </a:p>
        </p:txBody>
      </p:sp>
      <p:pic>
        <p:nvPicPr>
          <p:cNvPr id="138242" name="图片 1103874" descr="BX@5CY8CRM~J]215CL`HLVI"/>
          <p:cNvPicPr>
            <a:picLocks noChangeAspect="1"/>
          </p:cNvPicPr>
          <p:nvPr/>
        </p:nvPicPr>
        <p:blipFill>
          <a:blip r:embed="rId1"/>
          <a:stretch>
            <a:fillRect/>
          </a:stretch>
        </p:blipFill>
        <p:spPr>
          <a:xfrm>
            <a:off x="3193415" y="3789045"/>
            <a:ext cx="5555615" cy="2633345"/>
          </a:xfrm>
          <a:prstGeom prst="rect">
            <a:avLst/>
          </a:prstGeom>
          <a:noFill/>
          <a:ln w="9525">
            <a:noFill/>
          </a:ln>
        </p:spPr>
      </p:pic>
    </p:spTree>
  </p:cSld>
  <p:clrMapOvr>
    <a:masterClrMapping/>
  </p:clrMapOvr>
  <p:transition>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文本占位符 1104897"/>
          <p:cNvSpPr>
            <a:spLocks noGrp="1"/>
          </p:cNvSpPr>
          <p:nvPr>
            <p:ph idx="1"/>
          </p:nvPr>
        </p:nvSpPr>
        <p:spPr>
          <a:xfrm>
            <a:off x="323850" y="404813"/>
            <a:ext cx="8496300" cy="6119812"/>
          </a:xfrm>
        </p:spPr>
        <p:txBody>
          <a:bodyPr anchor="t" anchorCtr="0"/>
          <a:p>
            <a:r>
              <a:rPr lang="zh-CN" altLang="en-US" dirty="0"/>
              <a:t>例：假设每条磁道被分为</a:t>
            </a:r>
            <a:r>
              <a:rPr lang="en-US" altLang="zh-CN"/>
              <a:t>8</a:t>
            </a:r>
            <a:r>
              <a:rPr lang="zh-CN" altLang="en-US" dirty="0"/>
              <a:t>个扇区，每个扇区存放一个记录，处理程序顺序处理这</a:t>
            </a:r>
            <a:r>
              <a:rPr lang="en-US" altLang="zh-CN"/>
              <a:t>8</a:t>
            </a:r>
            <a:r>
              <a:rPr lang="zh-CN" altLang="en-US" dirty="0"/>
              <a:t>个记录</a:t>
            </a:r>
            <a:r>
              <a:rPr lang="en-US" altLang="zh-CN"/>
              <a:t>L1</a:t>
            </a:r>
            <a:r>
              <a:rPr lang="zh-CN" altLang="en-US" dirty="0"/>
              <a:t>，</a:t>
            </a:r>
            <a:r>
              <a:rPr lang="en-US" altLang="zh-CN"/>
              <a:t>L2</a:t>
            </a:r>
            <a:r>
              <a:rPr lang="zh-CN" altLang="en-US" dirty="0"/>
              <a:t>，</a:t>
            </a:r>
            <a:r>
              <a:rPr lang="en-US" altLang="zh-CN">
                <a:latin typeface="Arial" panose="020B0604020202020204" pitchFamily="34" charset="0"/>
              </a:rPr>
              <a:t>…</a:t>
            </a:r>
            <a:r>
              <a:rPr lang="zh-CN" altLang="en-US" dirty="0"/>
              <a:t>，</a:t>
            </a:r>
            <a:r>
              <a:rPr lang="en-US" altLang="zh-CN"/>
              <a:t>L8</a:t>
            </a:r>
            <a:r>
              <a:rPr lang="zh-CN" altLang="en-US" dirty="0"/>
              <a:t>。每次请求从磁盘上读一个记录，然后对读出的记录花</a:t>
            </a:r>
            <a:r>
              <a:rPr lang="en-US" altLang="zh-CN"/>
              <a:t>1ms</a:t>
            </a:r>
            <a:r>
              <a:rPr lang="zh-CN" altLang="en-US" dirty="0"/>
              <a:t>的时间进行处理，以后再读下一个记录进行处理。磁盘旋转一周花费</a:t>
            </a:r>
            <a:r>
              <a:rPr lang="en-US" altLang="zh-CN"/>
              <a:t>16ms</a:t>
            </a:r>
            <a:r>
              <a:rPr lang="zh-CN" altLang="en-US" dirty="0"/>
              <a:t>。若将这</a:t>
            </a:r>
            <a:r>
              <a:rPr lang="en-US" altLang="zh-CN"/>
              <a:t>8</a:t>
            </a:r>
            <a:r>
              <a:rPr lang="zh-CN" altLang="en-US" dirty="0"/>
              <a:t>个记录在一条磁道上进行优化分布，则全部处理完这</a:t>
            </a:r>
            <a:r>
              <a:rPr lang="en-US" altLang="zh-CN"/>
              <a:t>8</a:t>
            </a:r>
            <a:r>
              <a:rPr lang="zh-CN" altLang="en-US" dirty="0"/>
              <a:t>个记录至少需要     </a:t>
            </a:r>
            <a:r>
              <a:rPr lang="en-US" altLang="zh-CN" dirty="0">
                <a:solidFill>
                  <a:srgbClr val="FF0000"/>
                </a:solidFill>
              </a:rPr>
              <a:t>C</a:t>
            </a:r>
            <a:endParaRPr lang="zh-CN" altLang="en-US" dirty="0"/>
          </a:p>
          <a:p>
            <a:endParaRPr lang="en-US" altLang="zh-CN"/>
          </a:p>
          <a:p>
            <a:r>
              <a:rPr lang="en-US" altLang="zh-CN"/>
              <a:t>A</a:t>
            </a:r>
            <a:r>
              <a:rPr lang="zh-CN" altLang="en-US" dirty="0"/>
              <a:t>．</a:t>
            </a:r>
            <a:r>
              <a:rPr lang="en-US" altLang="zh-CN"/>
              <a:t>31ms	B</a:t>
            </a:r>
            <a:r>
              <a:rPr lang="zh-CN" altLang="en-US" dirty="0"/>
              <a:t>．</a:t>
            </a:r>
            <a:r>
              <a:rPr lang="en-US" altLang="zh-CN"/>
              <a:t>32ms	</a:t>
            </a:r>
            <a:endParaRPr lang="en-US" altLang="zh-CN"/>
          </a:p>
          <a:p>
            <a:r>
              <a:rPr lang="en-US" altLang="zh-CN"/>
              <a:t>C</a:t>
            </a:r>
            <a:r>
              <a:rPr lang="zh-CN" altLang="en-US" dirty="0"/>
              <a:t>．</a:t>
            </a:r>
            <a:r>
              <a:rPr lang="en-US" altLang="zh-CN"/>
              <a:t>33ms	D</a:t>
            </a:r>
            <a:r>
              <a:rPr lang="zh-CN" altLang="en-US" dirty="0"/>
              <a:t>．</a:t>
            </a:r>
            <a:r>
              <a:rPr lang="en-US" altLang="zh-CN"/>
              <a:t>34ms</a:t>
            </a:r>
            <a:endParaRPr lang="zh-CN" altLang="en-US" dirty="0"/>
          </a:p>
        </p:txBody>
      </p:sp>
    </p:spTree>
  </p:cSld>
  <p:clrMapOvr>
    <a:masterClrMapping/>
  </p:clrMapOvr>
  <p:transition>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标题 1106945"/>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
        <p:nvSpPr>
          <p:cNvPr id="141314" name="文本占位符 1106946"/>
          <p:cNvSpPr>
            <a:spLocks noGrp="1"/>
          </p:cNvSpPr>
          <p:nvPr>
            <p:ph idx="1"/>
          </p:nvPr>
        </p:nvSpPr>
        <p:spPr/>
        <p:txBody>
          <a:bodyPr anchor="t" anchorCtr="0"/>
          <a:p>
            <a:r>
              <a:rPr lang="en-US" altLang="zh-CN"/>
              <a:t>1. </a:t>
            </a:r>
            <a:r>
              <a:rPr lang="zh-CN" altLang="en-US" dirty="0"/>
              <a:t>磁盘高速缓存的形式</a:t>
            </a:r>
            <a:endParaRPr lang="zh-CN" altLang="en-US" dirty="0"/>
          </a:p>
          <a:p>
            <a:pPr lvl="1"/>
            <a:r>
              <a:rPr lang="zh-CN" altLang="en-US" dirty="0"/>
              <a:t>指利用内存空间暂存从磁盘中读出的盘块信息。是一组逻辑上属于磁盘，物理上驻留内存的盘块。</a:t>
            </a:r>
            <a:endParaRPr lang="en-US" altLang="zh-CN"/>
          </a:p>
          <a:p>
            <a:pPr lvl="1"/>
            <a:r>
              <a:rPr lang="zh-CN" altLang="en-US" dirty="0"/>
              <a:t>磁盘高速缓存在内存中有两种形式：</a:t>
            </a:r>
            <a:endParaRPr lang="zh-CN" altLang="en-US" dirty="0"/>
          </a:p>
          <a:p>
            <a:pPr lvl="2"/>
            <a:r>
              <a:rPr lang="zh-CN" altLang="en-US" dirty="0"/>
              <a:t>大小固定，不受应用程序多少的影响。</a:t>
            </a:r>
            <a:endParaRPr lang="zh-CN" altLang="en-US" dirty="0"/>
          </a:p>
          <a:p>
            <a:pPr lvl="2"/>
            <a:r>
              <a:rPr lang="zh-CN" altLang="en-US" dirty="0"/>
              <a:t>所有未利用的内存空间作为一个缓冲池，供请求分页系统和磁盘</a:t>
            </a:r>
            <a:r>
              <a:rPr lang="en-US" altLang="zh-CN"/>
              <a:t>I/O</a:t>
            </a:r>
            <a:r>
              <a:rPr lang="zh-CN" altLang="en-US" dirty="0"/>
              <a:t>共享，因</a:t>
            </a:r>
            <a:r>
              <a:rPr lang="en-US" altLang="zh-CN"/>
              <a:t>I/O</a:t>
            </a:r>
            <a:r>
              <a:rPr lang="zh-CN" altLang="en-US" dirty="0"/>
              <a:t>的频繁程度而改变大小。</a:t>
            </a:r>
            <a:endParaRPr lang="zh-CN" altLang="en-US" dirty="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030145"/>
          <p:cNvSpPr>
            <a:spLocks noGrp="1"/>
          </p:cNvSpPr>
          <p:nvPr>
            <p:ph type="title"/>
          </p:nvPr>
        </p:nvSpPr>
        <p:spPr/>
        <p:txBody>
          <a:bodyPr anchor="ctr" anchorCtr="0"/>
          <a:p>
            <a:r>
              <a:rPr lang="en-US" altLang="zh-CN" b="1">
                <a:ea typeface="宋体" panose="02010600030101010101" pitchFamily="2" charset="-122"/>
              </a:rPr>
              <a:t>6.1.3  I/O</a:t>
            </a:r>
            <a:r>
              <a:rPr lang="zh-CN" altLang="en-US" b="1" dirty="0">
                <a:ea typeface="宋体" panose="02010600030101010101" pitchFamily="2" charset="-122"/>
              </a:rPr>
              <a:t>管理功能</a:t>
            </a:r>
            <a:endParaRPr lang="zh-CN" altLang="en-US" b="1" dirty="0">
              <a:ea typeface="宋体" panose="02010600030101010101" pitchFamily="2" charset="-122"/>
            </a:endParaRPr>
          </a:p>
        </p:txBody>
      </p:sp>
      <p:sp>
        <p:nvSpPr>
          <p:cNvPr id="21506" name="文本占位符 1030146"/>
          <p:cNvSpPr>
            <a:spLocks noGrp="1"/>
          </p:cNvSpPr>
          <p:nvPr>
            <p:ph idx="1"/>
          </p:nvPr>
        </p:nvSpPr>
        <p:spPr>
          <a:xfrm>
            <a:off x="107950" y="509588"/>
            <a:ext cx="8964613" cy="6232525"/>
          </a:xfrm>
        </p:spPr>
        <p:txBody>
          <a:bodyPr anchor="t" anchorCtr="0"/>
          <a:p>
            <a:pPr marL="457200" indent="-457200">
              <a:lnSpc>
                <a:spcPct val="90000"/>
              </a:lnSpc>
              <a:buAutoNum type="circleNumDbPlain"/>
            </a:pPr>
            <a:r>
              <a:rPr lang="zh-CN" altLang="en-US" sz="2400" dirty="0"/>
              <a:t>缓冲区管理</a:t>
            </a:r>
            <a:endParaRPr lang="zh-CN" altLang="en-US" sz="2400" dirty="0"/>
          </a:p>
          <a:p>
            <a:pPr marL="838200" lvl="1" indent="-381000">
              <a:lnSpc>
                <a:spcPct val="90000"/>
              </a:lnSpc>
            </a:pPr>
            <a:r>
              <a:rPr lang="zh-CN" altLang="en-US" dirty="0"/>
              <a:t>计算机系统中各个部件速度的差异很大。中央处理机的速度以纳秒计，外部设备的处理速度则以毫秒甚至秒计。在不同时刻，系统各部分的负荷也常常很不均衡。为充分发挥并行性，引入缓冲技术。</a:t>
            </a:r>
            <a:endParaRPr lang="zh-CN" altLang="en-US" dirty="0"/>
          </a:p>
          <a:p>
            <a:pPr marL="457200" indent="-457200">
              <a:lnSpc>
                <a:spcPct val="90000"/>
              </a:lnSpc>
              <a:buAutoNum type="circleNumDbPlain"/>
            </a:pPr>
            <a:r>
              <a:rPr lang="zh-CN" altLang="en-US" sz="2400" dirty="0"/>
              <a:t>外围设备的分配</a:t>
            </a:r>
            <a:endParaRPr lang="zh-CN" altLang="en-US" sz="2400" dirty="0"/>
          </a:p>
          <a:p>
            <a:pPr marL="838200" lvl="1" indent="-381000">
              <a:lnSpc>
                <a:spcPct val="90000"/>
              </a:lnSpc>
            </a:pPr>
            <a:r>
              <a:rPr lang="zh-CN" altLang="en-US" dirty="0"/>
              <a:t>按照设备的类型 </a:t>
            </a:r>
            <a:r>
              <a:rPr lang="en-US" altLang="zh-CN"/>
              <a:t>(</a:t>
            </a:r>
            <a:r>
              <a:rPr lang="zh-CN" altLang="en-US" dirty="0"/>
              <a:t>独享、共享或虚拟</a:t>
            </a:r>
            <a:r>
              <a:rPr lang="en-US" altLang="zh-CN"/>
              <a:t>) </a:t>
            </a:r>
            <a:r>
              <a:rPr lang="zh-CN" altLang="en-US" dirty="0"/>
              <a:t>和系统中所采用的分配算法，决定把一个</a:t>
            </a:r>
            <a:r>
              <a:rPr lang="en-US" altLang="zh-CN"/>
              <a:t>I/O</a:t>
            </a:r>
            <a:r>
              <a:rPr lang="zh-CN" altLang="en-US" dirty="0"/>
              <a:t>设备分配给哪一个要求该类设备的进程。 </a:t>
            </a:r>
            <a:endParaRPr lang="zh-CN" altLang="en-US" dirty="0"/>
          </a:p>
          <a:p>
            <a:pPr marL="838200" lvl="1" indent="-381000">
              <a:lnSpc>
                <a:spcPct val="90000"/>
              </a:lnSpc>
            </a:pPr>
            <a:r>
              <a:rPr lang="zh-CN" altLang="en-US" dirty="0"/>
              <a:t>在大、中系统中，分配设备的同时，还应分配相应的控制器和通道，以保证</a:t>
            </a:r>
            <a:r>
              <a:rPr lang="en-US" altLang="zh-CN"/>
              <a:t>I/O</a:t>
            </a:r>
            <a:r>
              <a:rPr lang="zh-CN" altLang="en-US" dirty="0"/>
              <a:t>设备与</a:t>
            </a:r>
            <a:r>
              <a:rPr lang="en-US" altLang="zh-CN"/>
              <a:t>CPU</a:t>
            </a:r>
            <a:r>
              <a:rPr lang="zh-CN" altLang="en-US" dirty="0"/>
              <a:t>之间有传递信息的通路；凡未分配到所需设备或控制器或通道的进程，应放入相应的等待队列。设备分配程序就是用来实现这一功能的。</a:t>
            </a:r>
            <a:endParaRPr lang="zh-CN" altLang="en-US" dirty="0"/>
          </a:p>
          <a:p>
            <a:pPr marL="457200" indent="-457200">
              <a:lnSpc>
                <a:spcPct val="90000"/>
              </a:lnSpc>
              <a:buAutoNum type="circleNumDbPlain"/>
            </a:pPr>
            <a:r>
              <a:rPr lang="zh-CN" altLang="en-US" sz="2400" dirty="0"/>
              <a:t>设备处理</a:t>
            </a:r>
            <a:endParaRPr lang="zh-CN" altLang="en-US" sz="2400" dirty="0"/>
          </a:p>
          <a:p>
            <a:pPr marL="838200" lvl="1" indent="-381000">
              <a:lnSpc>
                <a:spcPct val="90000"/>
              </a:lnSpc>
            </a:pPr>
            <a:r>
              <a:rPr lang="zh-CN" altLang="en-US" dirty="0"/>
              <a:t>设备处理程序又叫设备驱动程序。</a:t>
            </a:r>
            <a:endParaRPr lang="zh-CN" altLang="en-US" dirty="0"/>
          </a:p>
          <a:p>
            <a:pPr marL="457200" indent="-457200">
              <a:lnSpc>
                <a:spcPct val="90000"/>
              </a:lnSpc>
              <a:buAutoNum type="circleNumDbPlain"/>
            </a:pPr>
            <a:r>
              <a:rPr lang="zh-CN" altLang="en-US" sz="2400" dirty="0"/>
              <a:t>虚拟设备及实现设备独立性</a:t>
            </a:r>
            <a:endParaRPr lang="zh-CN" altLang="en-US" sz="2400" dirty="0"/>
          </a:p>
        </p:txBody>
      </p:sp>
    </p:spTree>
  </p:cSld>
  <p:clrMapOvr>
    <a:masterClrMapping/>
  </p:clrMapOvr>
  <p:transition>
    <p:fade thruBlk="1"/>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文本占位符 1107969"/>
          <p:cNvSpPr>
            <a:spLocks noGrp="1"/>
          </p:cNvSpPr>
          <p:nvPr>
            <p:ph idx="1"/>
          </p:nvPr>
        </p:nvSpPr>
        <p:spPr>
          <a:xfrm>
            <a:off x="323850" y="568960"/>
            <a:ext cx="8496300" cy="5955665"/>
          </a:xfrm>
        </p:spPr>
        <p:txBody>
          <a:bodyPr anchor="t" anchorCtr="0"/>
          <a:p>
            <a:r>
              <a:rPr lang="en-US" altLang="zh-CN"/>
              <a:t>2. </a:t>
            </a:r>
            <a:r>
              <a:rPr lang="zh-CN" altLang="en-US" dirty="0"/>
              <a:t>数据交付方式</a:t>
            </a:r>
            <a:endParaRPr lang="zh-CN" altLang="en-US" dirty="0"/>
          </a:p>
          <a:p>
            <a:pPr lvl="1"/>
            <a:r>
              <a:rPr lang="zh-CN" altLang="en-US" dirty="0"/>
              <a:t>某进程访问磁盘数据，</a:t>
            </a:r>
            <a:r>
              <a:rPr lang="en-US" altLang="zh-CN"/>
              <a:t>OS</a:t>
            </a:r>
            <a:r>
              <a:rPr lang="zh-CN" altLang="en-US" dirty="0"/>
              <a:t>核心首先查看磁盘高速缓存，若有则拷贝。否则访问磁盘，将所需数据交付请求进程，同时在高速缓存中复制一份，若以后需要可直接交付。</a:t>
            </a:r>
            <a:endParaRPr lang="zh-CN" altLang="en-US" dirty="0"/>
          </a:p>
          <a:p>
            <a:pPr lvl="1"/>
            <a:r>
              <a:rPr lang="zh-CN" altLang="en-US" dirty="0"/>
              <a:t>交付方式：</a:t>
            </a:r>
            <a:endParaRPr lang="zh-CN" altLang="en-US" dirty="0"/>
          </a:p>
          <a:p>
            <a:pPr lvl="2"/>
            <a:r>
              <a:rPr lang="zh-CN" altLang="en-US" dirty="0"/>
              <a:t>（</a:t>
            </a:r>
            <a:r>
              <a:rPr lang="en-US" altLang="zh-CN"/>
              <a:t>1</a:t>
            </a:r>
            <a:r>
              <a:rPr lang="zh-CN" altLang="en-US" dirty="0"/>
              <a:t>）将高速缓存中的数据直接传送到请求进程的内存区。</a:t>
            </a:r>
            <a:endParaRPr lang="zh-CN" altLang="en-US" dirty="0"/>
          </a:p>
          <a:p>
            <a:pPr lvl="2"/>
            <a:r>
              <a:rPr lang="zh-CN" altLang="en-US" dirty="0"/>
              <a:t>（</a:t>
            </a:r>
            <a:r>
              <a:rPr lang="en-US" altLang="zh-CN"/>
              <a:t>2</a:t>
            </a:r>
            <a:r>
              <a:rPr lang="zh-CN" altLang="en-US" dirty="0"/>
              <a:t>）交付给请求进程的是指向所需数据的指针。</a:t>
            </a:r>
            <a:endParaRPr lang="zh-CN" altLang="en-US" dirty="0"/>
          </a:p>
        </p:txBody>
      </p:sp>
      <p:sp>
        <p:nvSpPr>
          <p:cNvPr id="142338" name="标题 1107970"/>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Tree>
  </p:cSld>
  <p:clrMapOvr>
    <a:masterClrMapping/>
  </p:clrMapOvr>
  <p:transition>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文本占位符 1108993"/>
          <p:cNvSpPr>
            <a:spLocks noGrp="1"/>
          </p:cNvSpPr>
          <p:nvPr>
            <p:ph idx="1"/>
          </p:nvPr>
        </p:nvSpPr>
        <p:spPr>
          <a:xfrm>
            <a:off x="0" y="509588"/>
            <a:ext cx="9144000" cy="5614987"/>
          </a:xfrm>
        </p:spPr>
        <p:txBody>
          <a:bodyPr anchor="t" anchorCtr="0"/>
          <a:p>
            <a:r>
              <a:rPr lang="en-US" altLang="zh-CN"/>
              <a:t>3. </a:t>
            </a:r>
            <a:r>
              <a:rPr lang="zh-CN" altLang="en-US" dirty="0"/>
              <a:t>置换算法</a:t>
            </a:r>
            <a:endParaRPr lang="zh-CN" altLang="en-US" dirty="0"/>
          </a:p>
          <a:p>
            <a:pPr lvl="1"/>
            <a:r>
              <a:rPr lang="zh-CN" altLang="en-US" dirty="0"/>
              <a:t>类似于请求调页系统。将磁盘中的数据读入高速缓存时，若高速缓存中已装满数据，则需要置换。</a:t>
            </a:r>
            <a:endParaRPr lang="zh-CN" altLang="en-US" dirty="0"/>
          </a:p>
          <a:p>
            <a:pPr lvl="1"/>
            <a:r>
              <a:rPr lang="zh-CN" altLang="en-US" dirty="0"/>
              <a:t>常用的置换算法：最近最久未用</a:t>
            </a:r>
            <a:r>
              <a:rPr lang="en-US" altLang="zh-CN"/>
              <a:t>LRU</a:t>
            </a:r>
            <a:r>
              <a:rPr lang="zh-CN" altLang="en-US" dirty="0"/>
              <a:t>、最近未使用</a:t>
            </a:r>
            <a:r>
              <a:rPr lang="en-US" altLang="zh-CN"/>
              <a:t>NRU</a:t>
            </a:r>
            <a:r>
              <a:rPr lang="zh-CN" altLang="en-US" dirty="0"/>
              <a:t>、最少使用算法。</a:t>
            </a:r>
            <a:endParaRPr lang="zh-CN" altLang="en-US" dirty="0"/>
          </a:p>
          <a:p>
            <a:pPr lvl="1"/>
            <a:r>
              <a:rPr lang="zh-CN" altLang="en-US" dirty="0"/>
              <a:t>有的系统将高速缓存中的所有盘块拉成一条</a:t>
            </a:r>
            <a:r>
              <a:rPr lang="en-US" altLang="zh-CN"/>
              <a:t>LRU</a:t>
            </a:r>
            <a:r>
              <a:rPr lang="zh-CN" altLang="en-US" dirty="0"/>
              <a:t>链，会严重影响数据一致性的盘块和可能不再使用的盘块放在队首，使它们被优先写回。不久就要用到的盘块放在队尾。</a:t>
            </a:r>
            <a:endParaRPr lang="zh-CN" altLang="en-US" dirty="0"/>
          </a:p>
          <a:p>
            <a:pPr lvl="1"/>
            <a:r>
              <a:rPr lang="en-US" altLang="zh-CN"/>
              <a:t>LRU</a:t>
            </a:r>
            <a:r>
              <a:rPr lang="zh-CN" altLang="en-US" dirty="0"/>
              <a:t>链意味着链中任一元素在被访问之后，会被放在队尾，而不被写回磁盘。</a:t>
            </a:r>
            <a:endParaRPr lang="zh-CN" altLang="en-US" dirty="0"/>
          </a:p>
        </p:txBody>
      </p:sp>
      <p:sp>
        <p:nvSpPr>
          <p:cNvPr id="143362" name="标题 1108994"/>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Tree>
  </p:cSld>
  <p:clrMapOvr>
    <a:masterClrMapping/>
  </p:clrMapOvr>
  <p:transition>
    <p:fade thruBlk="1"/>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文本占位符 1110017"/>
          <p:cNvSpPr>
            <a:spLocks noGrp="1"/>
          </p:cNvSpPr>
          <p:nvPr>
            <p:ph idx="1"/>
          </p:nvPr>
        </p:nvSpPr>
        <p:spPr/>
        <p:txBody>
          <a:bodyPr anchor="t" anchorCtr="0"/>
          <a:p>
            <a:r>
              <a:rPr lang="zh-CN" altLang="en-US" dirty="0"/>
              <a:t>设计高速缓存要考虑数据的一致性：系统发生故障，可能会造成内存高速缓存中的数据与磁盘数据不一致。</a:t>
            </a:r>
            <a:endParaRPr lang="zh-CN" altLang="en-US" dirty="0"/>
          </a:p>
          <a:p>
            <a:r>
              <a:rPr lang="zh-CN" altLang="en-US" dirty="0"/>
              <a:t>解决方案：</a:t>
            </a:r>
            <a:endParaRPr lang="zh-CN" altLang="en-US" dirty="0"/>
          </a:p>
          <a:p>
            <a:pPr lvl="1"/>
            <a:r>
              <a:rPr lang="zh-CN" altLang="en-US" dirty="0"/>
              <a:t>备用电源；</a:t>
            </a:r>
            <a:endParaRPr lang="zh-CN" altLang="en-US" dirty="0"/>
          </a:p>
          <a:p>
            <a:pPr lvl="1"/>
            <a:r>
              <a:rPr lang="en-US" altLang="zh-CN"/>
              <a:t>OS</a:t>
            </a:r>
            <a:r>
              <a:rPr lang="zh-CN" altLang="en-US" dirty="0"/>
              <a:t>定期回写机制：</a:t>
            </a:r>
            <a:r>
              <a:rPr lang="en-US" altLang="zh-CN"/>
              <a:t>UNIX</a:t>
            </a:r>
            <a:r>
              <a:rPr lang="zh-CN" altLang="en-US" dirty="0"/>
              <a:t>系统每隔</a:t>
            </a:r>
            <a:r>
              <a:rPr lang="en-US" altLang="zh-CN"/>
              <a:t>30</a:t>
            </a:r>
            <a:r>
              <a:rPr lang="zh-CN" altLang="en-US" dirty="0"/>
              <a:t>秒将高速缓存中所有“</a:t>
            </a:r>
            <a:r>
              <a:rPr lang="en-US" altLang="zh-CN"/>
              <a:t>dirty”</a:t>
            </a:r>
            <a:r>
              <a:rPr lang="zh-CN" altLang="en-US" dirty="0"/>
              <a:t>块、内存专用块、活动 </a:t>
            </a:r>
            <a:r>
              <a:rPr lang="en-US" altLang="zh-CN"/>
              <a:t>i </a:t>
            </a:r>
            <a:r>
              <a:rPr lang="zh-CN" altLang="en-US" dirty="0"/>
              <a:t>结点都写回到外存原来位置。</a:t>
            </a:r>
            <a:endParaRPr lang="zh-CN" altLang="en-US" dirty="0"/>
          </a:p>
        </p:txBody>
      </p:sp>
      <p:sp>
        <p:nvSpPr>
          <p:cNvPr id="144386" name="标题 1110018"/>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Tree>
  </p:cSld>
  <p:clrMapOvr>
    <a:masterClrMapping/>
  </p:clrMapOvr>
  <p:transition>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标题 1112065"/>
          <p:cNvSpPr>
            <a:spLocks noGrp="1"/>
          </p:cNvSpPr>
          <p:nvPr>
            <p:ph type="title"/>
          </p:nvPr>
        </p:nvSpPr>
        <p:spPr>
          <a:xfrm>
            <a:off x="0" y="0"/>
            <a:ext cx="8001000" cy="476250"/>
          </a:xfrm>
        </p:spPr>
        <p:txBody>
          <a:bodyPr anchor="ctr" anchorCtr="0"/>
          <a:p>
            <a:r>
              <a:rPr lang="en-US" altLang="zh-CN">
                <a:ea typeface="宋体" panose="02010600030101010101" pitchFamily="2" charset="-122"/>
              </a:rPr>
              <a:t>6.6.4  </a:t>
            </a:r>
            <a:r>
              <a:rPr lang="zh-CN" altLang="en-US" dirty="0">
                <a:ea typeface="宋体" panose="02010600030101010101" pitchFamily="2" charset="-122"/>
              </a:rPr>
              <a:t>提高磁盘</a:t>
            </a:r>
            <a:r>
              <a:rPr lang="en-US" altLang="zh-CN">
                <a:ea typeface="宋体" panose="02010600030101010101" pitchFamily="2" charset="-122"/>
              </a:rPr>
              <a:t>I/O</a:t>
            </a:r>
            <a:r>
              <a:rPr lang="zh-CN" altLang="en-US" dirty="0">
                <a:ea typeface="宋体" panose="02010600030101010101" pitchFamily="2" charset="-122"/>
              </a:rPr>
              <a:t>速度的其它方法</a:t>
            </a:r>
            <a:endParaRPr lang="zh-CN" altLang="en-US" dirty="0">
              <a:ea typeface="宋体" panose="02010600030101010101" pitchFamily="2" charset="-122"/>
            </a:endParaRPr>
          </a:p>
        </p:txBody>
      </p:sp>
      <p:sp>
        <p:nvSpPr>
          <p:cNvPr id="145410" name="文本占位符 1112066"/>
          <p:cNvSpPr>
            <a:spLocks noGrp="1"/>
          </p:cNvSpPr>
          <p:nvPr>
            <p:ph idx="1"/>
          </p:nvPr>
        </p:nvSpPr>
        <p:spPr>
          <a:xfrm>
            <a:off x="179388" y="549275"/>
            <a:ext cx="8640762" cy="6308725"/>
          </a:xfrm>
        </p:spPr>
        <p:txBody>
          <a:bodyPr anchor="t" anchorCtr="0"/>
          <a:p>
            <a:r>
              <a:rPr lang="en-US" altLang="zh-CN"/>
              <a:t>1. </a:t>
            </a:r>
            <a:r>
              <a:rPr lang="zh-CN" altLang="en-US" dirty="0"/>
              <a:t>提前读（</a:t>
            </a:r>
            <a:r>
              <a:rPr lang="en-US" altLang="zh-CN"/>
              <a:t>Read-Ahead)</a:t>
            </a:r>
            <a:endParaRPr lang="en-US" altLang="zh-CN"/>
          </a:p>
          <a:p>
            <a:pPr lvl="1"/>
            <a:r>
              <a:rPr lang="zh-CN" altLang="en-US" dirty="0"/>
              <a:t>用户访问文件一般采用顺序方式。在将当前请求盘块读入磁盘高速缓存时，可将下一个盘块的数据同时预先读入磁盘高速缓存，从而减少磁盘</a:t>
            </a:r>
            <a:r>
              <a:rPr lang="en-US" altLang="zh-CN"/>
              <a:t>I/O</a:t>
            </a:r>
            <a:r>
              <a:rPr lang="zh-CN" altLang="en-US" dirty="0"/>
              <a:t>。</a:t>
            </a:r>
            <a:endParaRPr lang="zh-CN" altLang="en-US" dirty="0"/>
          </a:p>
          <a:p>
            <a:r>
              <a:rPr lang="en-US" altLang="zh-CN"/>
              <a:t>2. </a:t>
            </a:r>
            <a:r>
              <a:rPr lang="zh-CN" altLang="en-US" dirty="0"/>
              <a:t>延迟写</a:t>
            </a:r>
            <a:endParaRPr lang="zh-CN" altLang="en-US" dirty="0"/>
          </a:p>
          <a:p>
            <a:pPr lvl="1"/>
            <a:r>
              <a:rPr lang="zh-CN" altLang="en-US" dirty="0"/>
              <a:t>缓冲区</a:t>
            </a:r>
            <a:r>
              <a:rPr lang="en-US" altLang="zh-CN"/>
              <a:t>A</a:t>
            </a:r>
            <a:r>
              <a:rPr lang="zh-CN" altLang="en-US" dirty="0"/>
              <a:t>本应立即写入磁盘，</a:t>
            </a:r>
            <a:r>
              <a:rPr lang="en-US" altLang="zh-CN"/>
              <a:t>OS</a:t>
            </a:r>
            <a:r>
              <a:rPr lang="zh-CN" altLang="en-US" dirty="0"/>
              <a:t>不马上写，而是将其置于空闲缓冲区队尾。这样，若缓冲区</a:t>
            </a:r>
            <a:r>
              <a:rPr lang="en-US" altLang="zh-CN"/>
              <a:t>A</a:t>
            </a:r>
            <a:r>
              <a:rPr lang="zh-CN" altLang="en-US" dirty="0"/>
              <a:t>中数据在后期又被访问，可在此处找到，减少磁盘</a:t>
            </a:r>
            <a:r>
              <a:rPr lang="en-US" altLang="zh-CN"/>
              <a:t>I/O</a:t>
            </a:r>
            <a:r>
              <a:rPr lang="zh-CN" altLang="en-US" dirty="0"/>
              <a:t>。</a:t>
            </a:r>
            <a:endParaRPr lang="zh-CN" altLang="en-US" dirty="0"/>
          </a:p>
          <a:p>
            <a:pPr lvl="1"/>
            <a:r>
              <a:rPr lang="zh-CN" altLang="en-US" dirty="0"/>
              <a:t>直到要用到该缓冲区，再将其写入磁盘，腾出缓冲区。</a:t>
            </a:r>
            <a:endParaRPr lang="zh-CN" altLang="en-US" dirty="0"/>
          </a:p>
          <a:p>
            <a:r>
              <a:rPr lang="en-US" altLang="zh-CN"/>
              <a:t>3. </a:t>
            </a:r>
            <a:r>
              <a:rPr lang="zh-CN" altLang="en-US" dirty="0"/>
              <a:t>优化物理块的分布</a:t>
            </a:r>
            <a:endParaRPr lang="zh-CN" altLang="en-US" dirty="0"/>
          </a:p>
          <a:p>
            <a:pPr lvl="1"/>
            <a:r>
              <a:rPr lang="zh-CN" altLang="en-US" dirty="0"/>
              <a:t>同一文件所占用的盘块应尽量安排在同一条磁道或相邻磁道上。</a:t>
            </a:r>
            <a:endParaRPr lang="zh-CN" altLang="en-US" dirty="0"/>
          </a:p>
          <a:p>
            <a:pPr lvl="1"/>
            <a:r>
              <a:rPr lang="en-US" altLang="zh-CN"/>
              <a:t>OS</a:t>
            </a:r>
            <a:r>
              <a:rPr lang="zh-CN" altLang="en-US" dirty="0"/>
              <a:t>一般将同一条磁道上的若干个盘块组成一簇，以簇为单位给文件分配空间。</a:t>
            </a:r>
            <a:endParaRPr lang="zh-CN" altLang="en-US" dirty="0"/>
          </a:p>
        </p:txBody>
      </p:sp>
    </p:spTree>
  </p:cSld>
  <p:clrMapOvr>
    <a:masterClrMapping/>
  </p:clrMapOvr>
  <p:transition>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文本占位符 1115137"/>
          <p:cNvSpPr>
            <a:spLocks noGrp="1"/>
          </p:cNvSpPr>
          <p:nvPr>
            <p:ph idx="1"/>
          </p:nvPr>
        </p:nvSpPr>
        <p:spPr>
          <a:xfrm>
            <a:off x="468313" y="836613"/>
            <a:ext cx="8351837" cy="5688012"/>
          </a:xfrm>
        </p:spPr>
        <p:txBody>
          <a:bodyPr anchor="t" anchorCtr="0"/>
          <a:p>
            <a:pPr>
              <a:lnSpc>
                <a:spcPct val="90000"/>
              </a:lnSpc>
            </a:pPr>
            <a:r>
              <a:rPr lang="en-US" altLang="zh-CN"/>
              <a:t>4. </a:t>
            </a:r>
            <a:r>
              <a:rPr lang="zh-CN" altLang="en-US" dirty="0"/>
              <a:t>虚拟盘</a:t>
            </a:r>
            <a:endParaRPr lang="zh-CN" altLang="en-US" dirty="0"/>
          </a:p>
          <a:p>
            <a:pPr lvl="1">
              <a:lnSpc>
                <a:spcPct val="90000"/>
              </a:lnSpc>
            </a:pPr>
            <a:r>
              <a:rPr lang="zh-CN" altLang="en-US" dirty="0"/>
              <a:t>利用内存空间去仿真磁盘，又称为</a:t>
            </a:r>
            <a:r>
              <a:rPr lang="en-US" altLang="zh-CN"/>
              <a:t>RAM</a:t>
            </a:r>
            <a:r>
              <a:rPr lang="zh-CN" altLang="en-US" dirty="0"/>
              <a:t>盘。</a:t>
            </a:r>
            <a:endParaRPr lang="zh-CN" altLang="en-US" dirty="0"/>
          </a:p>
          <a:p>
            <a:pPr lvl="1">
              <a:lnSpc>
                <a:spcPct val="90000"/>
              </a:lnSpc>
            </a:pPr>
            <a:r>
              <a:rPr lang="zh-CN" altLang="en-US" dirty="0"/>
              <a:t>该盘的设备驱动程序，可以接受所有标准的磁盘操作，但操作在内存中进行，对用户透明。</a:t>
            </a:r>
            <a:endParaRPr lang="zh-CN" altLang="en-US" dirty="0"/>
          </a:p>
          <a:p>
            <a:pPr lvl="1">
              <a:lnSpc>
                <a:spcPct val="90000"/>
              </a:lnSpc>
            </a:pPr>
            <a:r>
              <a:rPr lang="zh-CN" altLang="en-US" dirty="0"/>
              <a:t>虚拟盘的问题：</a:t>
            </a:r>
            <a:r>
              <a:rPr lang="zh-CN" altLang="en-US" dirty="0">
                <a:solidFill>
                  <a:srgbClr val="FF0000"/>
                </a:solidFill>
              </a:rPr>
              <a:t>易失性</a:t>
            </a:r>
            <a:r>
              <a:rPr lang="zh-CN" altLang="en-US" dirty="0"/>
              <a:t>，通常用于存放临时文件，如目标文件等。</a:t>
            </a:r>
            <a:endParaRPr lang="zh-CN" altLang="en-US" dirty="0"/>
          </a:p>
          <a:p>
            <a:pPr lvl="1">
              <a:lnSpc>
                <a:spcPct val="90000"/>
              </a:lnSpc>
            </a:pPr>
            <a:r>
              <a:rPr lang="zh-CN" altLang="en-US" dirty="0"/>
              <a:t>虚拟盘与磁盘高速缓存的区别：前者的内容由用户控制。后者由</a:t>
            </a:r>
            <a:r>
              <a:rPr lang="en-US" altLang="zh-CN"/>
              <a:t>OS</a:t>
            </a:r>
            <a:r>
              <a:rPr lang="zh-CN" altLang="en-US" dirty="0"/>
              <a:t>负责，对用户是透明的。</a:t>
            </a:r>
            <a:endParaRPr lang="zh-CN" altLang="en-US" dirty="0"/>
          </a:p>
        </p:txBody>
      </p:sp>
      <p:sp>
        <p:nvSpPr>
          <p:cNvPr id="146434" name="标题 1115138"/>
          <p:cNvSpPr>
            <a:spLocks noGrp="1"/>
          </p:cNvSpPr>
          <p:nvPr>
            <p:ph type="title"/>
          </p:nvPr>
        </p:nvSpPr>
        <p:spPr/>
        <p:txBody>
          <a:bodyPr anchor="ctr" anchorCtr="0"/>
          <a:p>
            <a:r>
              <a:rPr lang="en-US" altLang="zh-CN">
                <a:ea typeface="宋体" panose="02010600030101010101" pitchFamily="2" charset="-122"/>
              </a:rPr>
              <a:t>6.6.4  </a:t>
            </a:r>
            <a:r>
              <a:rPr lang="zh-CN" altLang="en-US" dirty="0">
                <a:ea typeface="宋体" panose="02010600030101010101" pitchFamily="2" charset="-122"/>
              </a:rPr>
              <a:t>提高磁盘</a:t>
            </a:r>
            <a:r>
              <a:rPr lang="en-US" altLang="zh-CN">
                <a:ea typeface="宋体" panose="02010600030101010101" pitchFamily="2" charset="-122"/>
              </a:rPr>
              <a:t>I/O</a:t>
            </a:r>
            <a:r>
              <a:rPr lang="zh-CN" altLang="en-US" dirty="0">
                <a:ea typeface="宋体" panose="02010600030101010101" pitchFamily="2" charset="-122"/>
              </a:rPr>
              <a:t>速度的其它方法</a:t>
            </a:r>
            <a:endParaRPr lang="zh-CN" altLang="en-US" dirty="0">
              <a:ea typeface="宋体" panose="02010600030101010101" pitchFamily="2" charset="-122"/>
            </a:endParaRPr>
          </a:p>
        </p:txBody>
      </p:sp>
    </p:spTree>
  </p:cSld>
  <p:clrMapOvr>
    <a:masterClrMapping/>
  </p:clrMapOvr>
  <p:transition>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文本占位符 1116161"/>
          <p:cNvSpPr>
            <a:spLocks noGrp="1"/>
          </p:cNvSpPr>
          <p:nvPr>
            <p:ph idx="1"/>
          </p:nvPr>
        </p:nvSpPr>
        <p:spPr>
          <a:xfrm>
            <a:off x="611505" y="1125855"/>
            <a:ext cx="8135620" cy="4072890"/>
          </a:xfrm>
        </p:spPr>
        <p:txBody>
          <a:bodyPr anchor="t" anchorCtr="0"/>
          <a:p>
            <a:pPr>
              <a:buNone/>
            </a:pPr>
            <a:r>
              <a:rPr lang="zh-CN" altLang="en-US" dirty="0"/>
              <a:t>例：下列选项中，不能改善磁盘设备</a:t>
            </a:r>
            <a:r>
              <a:rPr lang="en-US" altLang="zh-CN"/>
              <a:t>I/O</a:t>
            </a:r>
            <a:r>
              <a:rPr lang="zh-CN" altLang="en-US" dirty="0"/>
              <a:t>性能的是：</a:t>
            </a:r>
            <a:endParaRPr lang="zh-CN" altLang="en-US" dirty="0"/>
          </a:p>
          <a:p>
            <a:pPr>
              <a:buNone/>
            </a:pPr>
            <a:r>
              <a:rPr lang="en-US" altLang="zh-CN"/>
              <a:t>A </a:t>
            </a:r>
            <a:r>
              <a:rPr lang="zh-CN" altLang="en-US" dirty="0"/>
              <a:t>重排</a:t>
            </a:r>
            <a:r>
              <a:rPr lang="en-US" altLang="zh-CN"/>
              <a:t>I/O</a:t>
            </a:r>
            <a:r>
              <a:rPr lang="zh-CN" altLang="en-US" dirty="0"/>
              <a:t>请求次序  </a:t>
            </a:r>
            <a:endParaRPr lang="zh-CN" altLang="en-US" dirty="0"/>
          </a:p>
          <a:p>
            <a:pPr>
              <a:buNone/>
            </a:pPr>
            <a:r>
              <a:rPr lang="en-US" altLang="zh-CN"/>
              <a:t>B </a:t>
            </a:r>
            <a:r>
              <a:rPr lang="zh-CN" altLang="en-US" dirty="0"/>
              <a:t>在一个磁盘上设置多个分区</a:t>
            </a:r>
            <a:endParaRPr lang="zh-CN" altLang="en-US" dirty="0"/>
          </a:p>
          <a:p>
            <a:pPr>
              <a:buNone/>
            </a:pPr>
            <a:r>
              <a:rPr lang="en-US" altLang="zh-CN"/>
              <a:t>C </a:t>
            </a:r>
            <a:r>
              <a:rPr lang="zh-CN" altLang="en-US" dirty="0"/>
              <a:t>预读和置后写</a:t>
            </a:r>
            <a:endParaRPr lang="zh-CN" altLang="en-US" dirty="0"/>
          </a:p>
          <a:p>
            <a:pPr>
              <a:buNone/>
            </a:pPr>
            <a:r>
              <a:rPr lang="en-US" altLang="zh-CN"/>
              <a:t>D </a:t>
            </a:r>
            <a:r>
              <a:rPr lang="zh-CN" altLang="en-US" dirty="0"/>
              <a:t>优化文件物理块的分布</a:t>
            </a:r>
            <a:endParaRPr lang="zh-CN" altLang="en-US" dirty="0"/>
          </a:p>
          <a:p>
            <a:pPr>
              <a:buNone/>
            </a:pPr>
            <a:endParaRPr lang="en-US" altLang="zh-CN"/>
          </a:p>
          <a:p>
            <a:pPr>
              <a:buNone/>
            </a:pPr>
            <a:endParaRPr lang="en-US" altLang="zh-CN"/>
          </a:p>
          <a:p>
            <a:pPr>
              <a:buNone/>
            </a:pPr>
            <a:r>
              <a:rPr lang="en-US" altLang="zh-CN">
                <a:solidFill>
                  <a:srgbClr val="C00000"/>
                </a:solidFill>
              </a:rPr>
              <a:t>B</a:t>
            </a:r>
            <a:endParaRPr lang="en-US" altLang="zh-CN">
              <a:solidFill>
                <a:srgbClr val="C00000"/>
              </a:solidFill>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pic>
        <p:nvPicPr>
          <p:cNvPr id="23554" name="图片 3"/>
          <p:cNvPicPr>
            <a:picLocks noChangeAspect="1"/>
          </p:cNvPicPr>
          <p:nvPr/>
        </p:nvPicPr>
        <p:blipFill>
          <a:blip r:embed="rId1"/>
          <a:srcRect l="2432" t="2696" r="1030" b="2625"/>
          <a:stretch>
            <a:fillRect/>
          </a:stretch>
        </p:blipFill>
        <p:spPr>
          <a:xfrm>
            <a:off x="250825" y="1196975"/>
            <a:ext cx="8569325" cy="2519363"/>
          </a:xfrm>
          <a:prstGeom prst="rect">
            <a:avLst/>
          </a:prstGeom>
          <a:noFill/>
          <a:ln w="9525">
            <a:noFill/>
          </a:ln>
        </p:spPr>
      </p:pic>
      <p:sp>
        <p:nvSpPr>
          <p:cNvPr id="23555" name="文本框 4"/>
          <p:cNvSpPr txBox="1"/>
          <p:nvPr/>
        </p:nvSpPr>
        <p:spPr>
          <a:xfrm>
            <a:off x="3203575" y="549275"/>
            <a:ext cx="2755900" cy="460375"/>
          </a:xfrm>
          <a:prstGeom prst="rect">
            <a:avLst/>
          </a:prstGeom>
          <a:noFill/>
          <a:ln w="9525">
            <a:noFill/>
          </a:ln>
        </p:spPr>
        <p:txBody>
          <a:bodyPr wrap="square" anchor="t" anchorCtr="0">
            <a:spAutoFit/>
          </a:bodyPr>
          <a:p>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设备的机械部件</a:t>
            </a:r>
            <a:endParaRPr lang="zh-CN" altLang="en-US" sz="2400">
              <a:latin typeface="Arial" panose="020B0604020202020204" pitchFamily="34" charset="0"/>
              <a:ea typeface="宋体" panose="02010600030101010101" pitchFamily="2" charset="-122"/>
            </a:endParaRPr>
          </a:p>
        </p:txBody>
      </p:sp>
      <p:sp>
        <p:nvSpPr>
          <p:cNvPr id="23556" name="文本框 5"/>
          <p:cNvSpPr txBox="1"/>
          <p:nvPr/>
        </p:nvSpPr>
        <p:spPr>
          <a:xfrm>
            <a:off x="250825" y="4076700"/>
            <a:ext cx="8716963" cy="1630363"/>
          </a:xfrm>
          <a:prstGeom prst="rect">
            <a:avLst/>
          </a:prstGeom>
          <a:noFill/>
          <a:ln w="9525">
            <a:noFill/>
          </a:ln>
        </p:spPr>
        <p:txBody>
          <a:bodyPr wrap="square" anchor="t" anchorCtr="0">
            <a:spAutoFit/>
          </a:bodyPr>
          <a:p>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设备的</a:t>
            </a:r>
            <a:r>
              <a:rPr lang="zh-CN" altLang="en-US" sz="2000">
                <a:solidFill>
                  <a:srgbClr val="C00000"/>
                </a:solidFill>
                <a:latin typeface="Arial" panose="020B0604020202020204" pitchFamily="34" charset="0"/>
                <a:ea typeface="宋体" panose="02010600030101010101" pitchFamily="2" charset="-122"/>
              </a:rPr>
              <a:t>机械部件</a:t>
            </a:r>
            <a:r>
              <a:rPr lang="zh-CN" altLang="en-US" sz="2000">
                <a:latin typeface="Arial" panose="020B0604020202020204" pitchFamily="34" charset="0"/>
                <a:ea typeface="宋体" panose="02010600030101010101" pitchFamily="2" charset="-122"/>
              </a:rPr>
              <a:t>主要用来执行具体的</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操作。</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如我们看得见摸得着的鼠标</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键盘的按钮；显示器的</a:t>
            </a:r>
            <a:r>
              <a:rPr lang="en-US" altLang="zh-CN" sz="2000">
                <a:latin typeface="Arial" panose="020B0604020202020204" pitchFamily="34" charset="0"/>
              </a:rPr>
              <a:t>LED</a:t>
            </a:r>
            <a:r>
              <a:rPr lang="zh-CN" altLang="en-US" sz="2000">
                <a:latin typeface="Arial" panose="020B0604020202020204" pitchFamily="34" charset="0"/>
                <a:ea typeface="宋体" panose="02010600030101010101" pitchFamily="2" charset="-122"/>
              </a:rPr>
              <a:t>屏；移动硬盘的磁壁、磁盘盘面。</a:t>
            </a:r>
            <a:endParaRPr lang="zh-CN" altLang="en-US" sz="2000">
              <a:latin typeface="Arial" panose="020B0604020202020204" pitchFamily="34" charset="0"/>
              <a:ea typeface="宋体" panose="02010600030101010101" pitchFamily="2" charset="-122"/>
            </a:endParaRPr>
          </a:p>
          <a:p>
            <a:endParaRPr lang="zh-CN" altLang="en-US" sz="2000">
              <a:latin typeface="Arial" panose="020B0604020202020204" pitchFamily="34" charset="0"/>
              <a:ea typeface="宋体" panose="02010600030101010101" pitchFamily="2" charset="-122"/>
            </a:endParaRPr>
          </a:p>
          <a:p>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设备的</a:t>
            </a:r>
            <a:r>
              <a:rPr lang="zh-CN" altLang="en-US" sz="2000">
                <a:solidFill>
                  <a:srgbClr val="C00000"/>
                </a:solidFill>
                <a:latin typeface="Arial" panose="020B0604020202020204" pitchFamily="34" charset="0"/>
                <a:ea typeface="宋体" panose="02010600030101010101" pitchFamily="2" charset="-122"/>
              </a:rPr>
              <a:t>电子部件</a:t>
            </a:r>
            <a:r>
              <a:rPr lang="zh-CN" altLang="en-US" sz="2000">
                <a:latin typeface="Arial" panose="020B0604020202020204" pitchFamily="34" charset="0"/>
                <a:ea typeface="宋体" panose="02010600030101010101" pitchFamily="2" charset="-122"/>
              </a:rPr>
              <a:t>通常是一块插入主板扩充槽的印刷电路板。</a:t>
            </a:r>
            <a:endParaRPr lang="zh-CN" altLang="en-US" sz="2000">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4578" name="文本框 4"/>
          <p:cNvSpPr txBox="1"/>
          <p:nvPr/>
        </p:nvSpPr>
        <p:spPr>
          <a:xfrm>
            <a:off x="2411413" y="525463"/>
            <a:ext cx="4572000" cy="460375"/>
          </a:xfrm>
          <a:prstGeom prst="rect">
            <a:avLst/>
          </a:prstGeom>
          <a:noFill/>
          <a:ln w="9525">
            <a:noFill/>
          </a:ln>
        </p:spPr>
        <p:txBody>
          <a:bodyPr wrap="square" anchor="t" anchorCtr="0">
            <a:spAutoFit/>
          </a:bodyPr>
          <a:p>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设备的电子部件</a:t>
            </a:r>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控制器</a:t>
            </a:r>
            <a:r>
              <a:rPr lang="en-US" altLang="zh-CN" sz="2400">
                <a:latin typeface="Arial" panose="020B0604020202020204" pitchFamily="34" charset="0"/>
              </a:rPr>
              <a:t>)</a:t>
            </a:r>
            <a:endParaRPr lang="en-US" altLang="zh-CN" sz="2400">
              <a:latin typeface="Arial" panose="020B0604020202020204" pitchFamily="34" charset="0"/>
            </a:endParaRPr>
          </a:p>
        </p:txBody>
      </p:sp>
      <p:sp>
        <p:nvSpPr>
          <p:cNvPr id="24579" name="文本框 1"/>
          <p:cNvSpPr txBox="1"/>
          <p:nvPr/>
        </p:nvSpPr>
        <p:spPr>
          <a:xfrm>
            <a:off x="34925" y="1009650"/>
            <a:ext cx="8982075" cy="1320800"/>
          </a:xfrm>
          <a:prstGeom prst="rect">
            <a:avLst/>
          </a:prstGeom>
          <a:noFill/>
          <a:ln w="9525">
            <a:noFill/>
          </a:ln>
        </p:spPr>
        <p:txBody>
          <a:bodyPr wrap="square" anchor="t" anchorCtr="0">
            <a:spAutoFit/>
          </a:bodyPr>
          <a:p>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无法直接控制</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设备的机械部件，因此</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设备还要有一个电子部件作为</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和</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设备机械部件之间的</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中介</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，用于实现</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对设备的控制。</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这个电子部件就是</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控制器，又称设备控制器。</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可控制</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控制器，又由</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控制器来控制设备的机械设备。</a:t>
            </a:r>
            <a:endParaRPr lang="zh-CN" altLang="en-US" sz="2000">
              <a:latin typeface="Arial" panose="020B0604020202020204" pitchFamily="34" charset="0"/>
              <a:ea typeface="宋体" panose="02010600030101010101" pitchFamily="2" charset="-122"/>
            </a:endParaRPr>
          </a:p>
        </p:txBody>
      </p:sp>
      <p:pic>
        <p:nvPicPr>
          <p:cNvPr id="24580" name="图片 2"/>
          <p:cNvPicPr>
            <a:picLocks noChangeAspect="1"/>
          </p:cNvPicPr>
          <p:nvPr/>
        </p:nvPicPr>
        <p:blipFill>
          <a:blip r:embed="rId1"/>
          <a:srcRect l="2998" t="11157"/>
          <a:stretch>
            <a:fillRect/>
          </a:stretch>
        </p:blipFill>
        <p:spPr>
          <a:xfrm>
            <a:off x="34925" y="2917825"/>
            <a:ext cx="4905375" cy="1728788"/>
          </a:xfrm>
          <a:prstGeom prst="rect">
            <a:avLst/>
          </a:prstGeom>
          <a:noFill/>
          <a:ln w="9525">
            <a:noFill/>
          </a:ln>
        </p:spPr>
      </p:pic>
      <p:sp>
        <p:nvSpPr>
          <p:cNvPr id="4" name="圆角矩形标注 3"/>
          <p:cNvSpPr/>
          <p:nvPr/>
        </p:nvSpPr>
        <p:spPr>
          <a:xfrm>
            <a:off x="5003800" y="2239963"/>
            <a:ext cx="4106863" cy="962025"/>
          </a:xfrm>
          <a:prstGeom prst="wedgeRoundRectCallout">
            <a:avLst>
              <a:gd name="adj1" fmla="val -63060"/>
              <a:gd name="adj2" fmla="val -6728"/>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如</a:t>
            </a:r>
            <a:r>
              <a:rPr lang="en-US" altLang="zh-CN" strike="noStrike" noProof="1">
                <a:solidFill>
                  <a:schemeClr val="tx1"/>
                </a:solidFill>
              </a:rPr>
              <a:t>CPU</a:t>
            </a:r>
            <a:r>
              <a:rPr lang="zh-CN" altLang="en-US" strike="noStrike" noProof="1">
                <a:solidFill>
                  <a:schemeClr val="tx1"/>
                </a:solidFill>
              </a:rPr>
              <a:t>发来的</a:t>
            </a:r>
            <a:r>
              <a:rPr lang="en-US" altLang="zh-CN" strike="noStrike" noProof="1">
                <a:solidFill>
                  <a:schemeClr val="tx1"/>
                </a:solidFill>
              </a:rPr>
              <a:t>read/write</a:t>
            </a:r>
            <a:r>
              <a:rPr lang="zh-CN" altLang="en-US" strike="noStrike" noProof="1">
                <a:solidFill>
                  <a:schemeClr val="tx1"/>
                </a:solidFill>
              </a:rPr>
              <a:t>命令，</a:t>
            </a:r>
            <a:r>
              <a:rPr lang="en-US" altLang="zh-CN" strike="noStrike" noProof="1">
                <a:solidFill>
                  <a:schemeClr val="tx1"/>
                </a:solidFill>
              </a:rPr>
              <a:t>I/O</a:t>
            </a:r>
            <a:r>
              <a:rPr lang="zh-CN" altLang="en-US" strike="noStrike" noProof="1">
                <a:solidFill>
                  <a:schemeClr val="tx1"/>
                </a:solidFill>
              </a:rPr>
              <a:t>控制器中会有相应的</a:t>
            </a:r>
            <a:r>
              <a:rPr lang="zh-CN" altLang="en-US" strike="noStrike" noProof="1">
                <a:solidFill>
                  <a:srgbClr val="C00000"/>
                </a:solidFill>
              </a:rPr>
              <a:t>控制寄存器</a:t>
            </a:r>
            <a:r>
              <a:rPr lang="zh-CN" altLang="en-US" strike="noStrike" noProof="1">
                <a:solidFill>
                  <a:schemeClr val="tx1"/>
                </a:solidFill>
              </a:rPr>
              <a:t>来存放命令和数据</a:t>
            </a:r>
            <a:endParaRPr lang="zh-CN" altLang="en-US" strike="noStrike" noProof="1">
              <a:solidFill>
                <a:schemeClr val="tx1"/>
              </a:solidFill>
            </a:endParaRPr>
          </a:p>
        </p:txBody>
      </p:sp>
      <p:sp>
        <p:nvSpPr>
          <p:cNvPr id="6" name="圆角矩形标注 5"/>
          <p:cNvSpPr/>
          <p:nvPr/>
        </p:nvSpPr>
        <p:spPr>
          <a:xfrm>
            <a:off x="5003800" y="3355975"/>
            <a:ext cx="4106863" cy="911225"/>
          </a:xfrm>
          <a:prstGeom prst="wedgeRoundRectCallout">
            <a:avLst>
              <a:gd name="adj1" fmla="val -62679"/>
              <a:gd name="adj2" fmla="val -26847"/>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strike="noStrike" noProof="1">
                <a:solidFill>
                  <a:schemeClr val="tx1"/>
                </a:solidFill>
              </a:rPr>
              <a:t>I/O</a:t>
            </a:r>
            <a:r>
              <a:rPr lang="zh-CN" altLang="en-US" strike="noStrike" noProof="1">
                <a:solidFill>
                  <a:schemeClr val="tx1"/>
                </a:solidFill>
              </a:rPr>
              <a:t>控制器中会有相应的</a:t>
            </a:r>
            <a:r>
              <a:rPr lang="zh-CN" altLang="en-US" strike="noStrike" noProof="1">
                <a:solidFill>
                  <a:srgbClr val="C00000"/>
                </a:solidFill>
              </a:rPr>
              <a:t>状态寄存器</a:t>
            </a:r>
            <a:r>
              <a:rPr lang="zh-CN" altLang="en-US" strike="noStrike" noProof="1">
                <a:solidFill>
                  <a:schemeClr val="tx1"/>
                </a:solidFill>
              </a:rPr>
              <a:t>，用于记录</a:t>
            </a:r>
            <a:r>
              <a:rPr lang="en-US" altLang="zh-CN" strike="noStrike" noProof="1">
                <a:solidFill>
                  <a:schemeClr val="tx1"/>
                </a:solidFill>
              </a:rPr>
              <a:t>I/O</a:t>
            </a:r>
            <a:r>
              <a:rPr lang="zh-CN" altLang="en-US" strike="noStrike" noProof="1">
                <a:solidFill>
                  <a:schemeClr val="tx1"/>
                </a:solidFill>
              </a:rPr>
              <a:t>设备的当前状态，</a:t>
            </a:r>
            <a:r>
              <a:rPr lang="zh-CN" altLang="en-US" strike="noStrike" noProof="1">
                <a:solidFill>
                  <a:schemeClr val="tx1"/>
                </a:solidFill>
              </a:rPr>
              <a:t>如：</a:t>
            </a:r>
            <a:endParaRPr lang="zh-CN" altLang="en-US" strike="noStrike" noProof="1">
              <a:solidFill>
                <a:schemeClr val="tx1"/>
              </a:solidFill>
            </a:endParaRPr>
          </a:p>
          <a:p>
            <a:pPr algn="ctr" fontAlgn="base"/>
            <a:r>
              <a:rPr lang="en-US" altLang="zh-CN" strike="noStrike" noProof="1">
                <a:solidFill>
                  <a:schemeClr val="tx1"/>
                </a:solidFill>
              </a:rPr>
              <a:t>1</a:t>
            </a:r>
            <a:r>
              <a:rPr lang="zh-CN" altLang="en-US" strike="noStrike" noProof="1">
                <a:solidFill>
                  <a:schemeClr val="tx1"/>
                </a:solidFill>
              </a:rPr>
              <a:t>表示空闲，</a:t>
            </a:r>
            <a:r>
              <a:rPr lang="en-US" altLang="zh-CN" strike="noStrike" noProof="1">
                <a:solidFill>
                  <a:schemeClr val="tx1"/>
                </a:solidFill>
              </a:rPr>
              <a:t>0</a:t>
            </a:r>
            <a:r>
              <a:rPr lang="zh-CN" altLang="en-US" strike="noStrike" noProof="1">
                <a:solidFill>
                  <a:schemeClr val="tx1"/>
                </a:solidFill>
              </a:rPr>
              <a:t>表示</a:t>
            </a:r>
            <a:r>
              <a:rPr lang="zh-CN" altLang="en-US" strike="noStrike" noProof="1">
                <a:solidFill>
                  <a:schemeClr val="tx1"/>
                </a:solidFill>
              </a:rPr>
              <a:t>忙碌</a:t>
            </a:r>
            <a:endParaRPr lang="zh-CN" altLang="en-US" strike="noStrike" noProof="1">
              <a:solidFill>
                <a:schemeClr val="tx1"/>
              </a:solidFill>
            </a:endParaRPr>
          </a:p>
        </p:txBody>
      </p:sp>
      <p:sp>
        <p:nvSpPr>
          <p:cNvPr id="7" name="圆角矩形标注 6"/>
          <p:cNvSpPr/>
          <p:nvPr/>
        </p:nvSpPr>
        <p:spPr>
          <a:xfrm>
            <a:off x="4967288" y="4581525"/>
            <a:ext cx="4143375" cy="1708150"/>
          </a:xfrm>
          <a:prstGeom prst="wedgeRoundRectCallout">
            <a:avLst>
              <a:gd name="adj1" fmla="val -75916"/>
              <a:gd name="adj2" fmla="val -7780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strike="noStrike" noProof="1">
                <a:solidFill>
                  <a:schemeClr val="tx1"/>
                </a:solidFill>
              </a:rPr>
              <a:t>I/O</a:t>
            </a:r>
            <a:r>
              <a:rPr lang="zh-CN" altLang="en-US" strike="noStrike" noProof="1">
                <a:solidFill>
                  <a:schemeClr val="tx1"/>
                </a:solidFill>
              </a:rPr>
              <a:t>控制器中会设置相应的数据寄存器。输出时，数据寄存器用于暂存</a:t>
            </a:r>
            <a:r>
              <a:rPr lang="en-US" altLang="zh-CN" strike="noStrike" noProof="1">
                <a:solidFill>
                  <a:schemeClr val="tx1"/>
                </a:solidFill>
              </a:rPr>
              <a:t>CPU</a:t>
            </a:r>
            <a:r>
              <a:rPr lang="zh-CN" altLang="en-US" strike="noStrike" noProof="1">
                <a:solidFill>
                  <a:schemeClr val="tx1"/>
                </a:solidFill>
              </a:rPr>
              <a:t>发来的数据，之后再由控制器传送设备。输入时，数据寄存器用于暂存设备发来的数据，之后从数据寄存器中取走</a:t>
            </a:r>
            <a:r>
              <a:rPr lang="zh-CN" altLang="en-US" strike="noStrike" noProof="1">
                <a:solidFill>
                  <a:schemeClr val="tx1"/>
                </a:solidFill>
              </a:rPr>
              <a:t>数据。</a:t>
            </a:r>
            <a:endParaRPr lang="zh-CN" altLang="en-US" strike="noStrike" noProof="1">
              <a:solidFill>
                <a:schemeClr val="tx1"/>
              </a:solidFill>
            </a:endParaRPr>
          </a:p>
        </p:txBody>
      </p:sp>
      <p:sp>
        <p:nvSpPr>
          <p:cNvPr id="8" name="圆角矩形标注 7"/>
          <p:cNvSpPr/>
          <p:nvPr/>
        </p:nvSpPr>
        <p:spPr>
          <a:xfrm>
            <a:off x="228600" y="4868863"/>
            <a:ext cx="4092575" cy="1490663"/>
          </a:xfrm>
          <a:prstGeom prst="wedgeRoundRectCallout">
            <a:avLst>
              <a:gd name="adj1" fmla="val 2629"/>
              <a:gd name="adj2" fmla="val -63926"/>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类似于内存的地址，为了区分设备控制器中的各个寄存器，也需要给各个寄存器设置一个特定的</a:t>
            </a:r>
            <a:r>
              <a:rPr lang="en-US" altLang="zh-CN" strike="noStrike" noProof="1">
                <a:solidFill>
                  <a:schemeClr val="tx1"/>
                </a:solidFill>
              </a:rPr>
              <a:t>“</a:t>
            </a:r>
            <a:r>
              <a:rPr lang="zh-CN" altLang="en-US" strike="noStrike" noProof="1">
                <a:solidFill>
                  <a:schemeClr val="tx1"/>
                </a:solidFill>
              </a:rPr>
              <a:t>地址</a:t>
            </a:r>
            <a:r>
              <a:rPr lang="en-US" altLang="zh-CN" strike="noStrike" noProof="1">
                <a:solidFill>
                  <a:schemeClr val="tx1"/>
                </a:solidFill>
              </a:rPr>
              <a:t>”</a:t>
            </a:r>
            <a:r>
              <a:rPr lang="zh-CN" altLang="en-US" strike="noStrike" noProof="1">
                <a:solidFill>
                  <a:schemeClr val="tx1"/>
                </a:solidFill>
              </a:rPr>
              <a:t>。</a:t>
            </a:r>
            <a:r>
              <a:rPr lang="en-US" altLang="zh-CN" strike="noStrike" noProof="1">
                <a:solidFill>
                  <a:schemeClr val="tx1"/>
                </a:solidFill>
              </a:rPr>
              <a:t>I/O</a:t>
            </a:r>
            <a:r>
              <a:rPr lang="zh-CN" altLang="en-US" strike="noStrike" noProof="1">
                <a:solidFill>
                  <a:schemeClr val="tx1"/>
                </a:solidFill>
              </a:rPr>
              <a:t>控制器通过</a:t>
            </a:r>
            <a:r>
              <a:rPr lang="en-US" altLang="zh-CN" strike="noStrike" noProof="1">
                <a:solidFill>
                  <a:schemeClr val="tx1"/>
                </a:solidFill>
              </a:rPr>
              <a:t>CPU</a:t>
            </a:r>
            <a:r>
              <a:rPr lang="zh-CN" altLang="en-US" strike="noStrike" noProof="1">
                <a:solidFill>
                  <a:schemeClr val="tx1"/>
                </a:solidFill>
              </a:rPr>
              <a:t>提供的</a:t>
            </a:r>
            <a:r>
              <a:rPr lang="en-US" altLang="zh-CN" strike="noStrike" noProof="1">
                <a:solidFill>
                  <a:schemeClr val="tx1"/>
                </a:solidFill>
              </a:rPr>
              <a:t>“</a:t>
            </a:r>
            <a:r>
              <a:rPr lang="zh-CN" altLang="en-US" strike="noStrike" noProof="1">
                <a:solidFill>
                  <a:schemeClr val="tx1"/>
                </a:solidFill>
              </a:rPr>
              <a:t>地址</a:t>
            </a:r>
            <a:r>
              <a:rPr lang="en-US" altLang="zh-CN" strike="noStrike" noProof="1">
                <a:solidFill>
                  <a:schemeClr val="tx1"/>
                </a:solidFill>
              </a:rPr>
              <a:t>”</a:t>
            </a:r>
            <a:r>
              <a:rPr lang="zh-CN" altLang="en-US" strike="noStrike" noProof="1">
                <a:solidFill>
                  <a:schemeClr val="tx1"/>
                </a:solidFill>
              </a:rPr>
              <a:t>来判断</a:t>
            </a:r>
            <a:r>
              <a:rPr lang="en-US" altLang="zh-CN" strike="noStrike" noProof="1">
                <a:solidFill>
                  <a:schemeClr val="tx1"/>
                </a:solidFill>
              </a:rPr>
              <a:t>CPU</a:t>
            </a:r>
            <a:r>
              <a:rPr lang="zh-CN" altLang="en-US" strike="noStrike" noProof="1">
                <a:solidFill>
                  <a:schemeClr val="tx1"/>
                </a:solidFill>
              </a:rPr>
              <a:t>是要读</a:t>
            </a:r>
            <a:r>
              <a:rPr lang="en-US" altLang="zh-CN" strike="noStrike" noProof="1">
                <a:solidFill>
                  <a:schemeClr val="tx1"/>
                </a:solidFill>
              </a:rPr>
              <a:t>/</a:t>
            </a:r>
            <a:r>
              <a:rPr lang="zh-CN" altLang="en-US" strike="noStrike" noProof="1">
                <a:solidFill>
                  <a:schemeClr val="tx1"/>
                </a:solidFill>
              </a:rPr>
              <a:t>写的是</a:t>
            </a:r>
            <a:r>
              <a:rPr lang="zh-CN" altLang="en-US" strike="noStrike" noProof="1">
                <a:solidFill>
                  <a:schemeClr val="tx1"/>
                </a:solidFill>
              </a:rPr>
              <a:t>哪个寄存器。</a:t>
            </a:r>
            <a:endParaRPr lang="zh-CN" altLang="en-US" strike="noStrike" noProof="1">
              <a:solidFill>
                <a:schemeClr val="tx1"/>
              </a:solidFill>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5602" name="文本框 4"/>
          <p:cNvSpPr txBox="1"/>
          <p:nvPr/>
        </p:nvSpPr>
        <p:spPr>
          <a:xfrm>
            <a:off x="2411413" y="525463"/>
            <a:ext cx="4572000" cy="460375"/>
          </a:xfrm>
          <a:prstGeom prst="rect">
            <a:avLst/>
          </a:prstGeom>
          <a:noFill/>
          <a:ln w="9525">
            <a:noFill/>
          </a:ln>
        </p:spPr>
        <p:txBody>
          <a:bodyPr wrap="square" anchor="t" anchorCtr="0">
            <a:spAutoFit/>
          </a:bodyPr>
          <a:p>
            <a:pPr algn="ctr"/>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控制器的组成</a:t>
            </a:r>
            <a:endParaRPr lang="zh-CN" altLang="en-US" sz="2400">
              <a:latin typeface="Arial" panose="020B0604020202020204" pitchFamily="34" charset="0"/>
              <a:ea typeface="宋体" panose="02010600030101010101" pitchFamily="2" charset="-122"/>
            </a:endParaRPr>
          </a:p>
        </p:txBody>
      </p:sp>
      <p:pic>
        <p:nvPicPr>
          <p:cNvPr id="25603" name="图片 1"/>
          <p:cNvPicPr>
            <a:picLocks noChangeAspect="1"/>
          </p:cNvPicPr>
          <p:nvPr/>
        </p:nvPicPr>
        <p:blipFill>
          <a:blip r:embed="rId1"/>
          <a:srcRect t="3358"/>
          <a:stretch>
            <a:fillRect/>
          </a:stretch>
        </p:blipFill>
        <p:spPr>
          <a:xfrm>
            <a:off x="107950" y="981075"/>
            <a:ext cx="8807450" cy="3311525"/>
          </a:xfrm>
          <a:prstGeom prst="rect">
            <a:avLst/>
          </a:prstGeom>
          <a:noFill/>
          <a:ln w="9525">
            <a:noFill/>
          </a:ln>
        </p:spPr>
      </p:pic>
      <p:sp>
        <p:nvSpPr>
          <p:cNvPr id="3" name="圆角矩形标注 2"/>
          <p:cNvSpPr/>
          <p:nvPr/>
        </p:nvSpPr>
        <p:spPr>
          <a:xfrm>
            <a:off x="395288" y="4581525"/>
            <a:ext cx="2376488" cy="581025"/>
          </a:xfrm>
          <a:prstGeom prst="wedgeRoundRectCallout">
            <a:avLst>
              <a:gd name="adj1" fmla="val 45163"/>
              <a:gd name="adj2" fmla="val -103790"/>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solidFill>
                  <a:schemeClr val="tx1"/>
                </a:solidFill>
              </a:rPr>
              <a:t>CPU</a:t>
            </a:r>
            <a:r>
              <a:rPr lang="zh-CN" altLang="en-US" strike="noStrike" noProof="1">
                <a:solidFill>
                  <a:schemeClr val="tx1"/>
                </a:solidFill>
              </a:rPr>
              <a:t>与控制器的接口</a:t>
            </a:r>
            <a:endParaRPr lang="zh-CN" altLang="en-US" strike="noStrike" noProof="1">
              <a:solidFill>
                <a:schemeClr val="tx1"/>
              </a:solidFill>
            </a:endParaRPr>
          </a:p>
        </p:txBody>
      </p:sp>
      <p:sp>
        <p:nvSpPr>
          <p:cNvPr id="4" name="圆角矩形标注 3"/>
          <p:cNvSpPr/>
          <p:nvPr/>
        </p:nvSpPr>
        <p:spPr>
          <a:xfrm>
            <a:off x="3635375" y="4508500"/>
            <a:ext cx="2376488" cy="1354138"/>
          </a:xfrm>
          <a:prstGeom prst="wedgeRoundRectCallout">
            <a:avLst>
              <a:gd name="adj1" fmla="val 5077"/>
              <a:gd name="adj2" fmla="val -84166"/>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strike="noStrike" noProof="1">
                <a:solidFill>
                  <a:schemeClr val="tx1"/>
                </a:solidFill>
              </a:rPr>
              <a:t>I/O</a:t>
            </a:r>
            <a:r>
              <a:rPr lang="zh-CN" altLang="en-US" strike="noStrike" noProof="1">
                <a:solidFill>
                  <a:schemeClr val="tx1"/>
                </a:solidFill>
              </a:rPr>
              <a:t>逻辑</a:t>
            </a:r>
            <a:endParaRPr lang="zh-CN" altLang="en-US" strike="noStrike" noProof="1">
              <a:solidFill>
                <a:schemeClr val="tx1"/>
              </a:solidFill>
            </a:endParaRPr>
          </a:p>
          <a:p>
            <a:pPr algn="ctr" fontAlgn="base"/>
            <a:r>
              <a:rPr lang="zh-CN" altLang="en-US" strike="noStrike" noProof="1">
                <a:solidFill>
                  <a:schemeClr val="tx1"/>
                </a:solidFill>
              </a:rPr>
              <a:t>负责接收和识别</a:t>
            </a:r>
            <a:r>
              <a:rPr lang="en-US" altLang="zh-CN" strike="noStrike" noProof="1">
                <a:solidFill>
                  <a:schemeClr val="tx1"/>
                </a:solidFill>
              </a:rPr>
              <a:t>CPU</a:t>
            </a:r>
            <a:r>
              <a:rPr lang="zh-CN" altLang="en-US" strike="noStrike" noProof="1">
                <a:solidFill>
                  <a:schemeClr val="tx1"/>
                </a:solidFill>
              </a:rPr>
              <a:t>的各种命令</a:t>
            </a:r>
            <a:r>
              <a:rPr lang="en-US" altLang="zh-CN" strike="noStrike" noProof="1">
                <a:solidFill>
                  <a:schemeClr val="tx1"/>
                </a:solidFill>
              </a:rPr>
              <a:t>(</a:t>
            </a:r>
            <a:r>
              <a:rPr lang="zh-CN" altLang="en-US" strike="noStrike" noProof="1">
                <a:solidFill>
                  <a:schemeClr val="tx1"/>
                </a:solidFill>
              </a:rPr>
              <a:t>如地址译码</a:t>
            </a:r>
            <a:r>
              <a:rPr lang="en-US" altLang="zh-CN" strike="noStrike" noProof="1">
                <a:solidFill>
                  <a:schemeClr val="tx1"/>
                </a:solidFill>
              </a:rPr>
              <a:t>)</a:t>
            </a:r>
            <a:r>
              <a:rPr lang="zh-CN" altLang="en-US" strike="noStrike" noProof="1">
                <a:solidFill>
                  <a:schemeClr val="tx1"/>
                </a:solidFill>
              </a:rPr>
              <a:t>，并负责对设备发出命令</a:t>
            </a:r>
            <a:endParaRPr lang="zh-CN" altLang="en-US" strike="noStrike" noProof="1">
              <a:solidFill>
                <a:schemeClr val="tx1"/>
              </a:solidFill>
            </a:endParaRPr>
          </a:p>
        </p:txBody>
      </p:sp>
      <p:sp>
        <p:nvSpPr>
          <p:cNvPr id="6" name="圆角矩形标注 5"/>
          <p:cNvSpPr/>
          <p:nvPr/>
        </p:nvSpPr>
        <p:spPr>
          <a:xfrm>
            <a:off x="6300788" y="4581525"/>
            <a:ext cx="2376488" cy="581025"/>
          </a:xfrm>
          <a:prstGeom prst="wedgeRoundRectCallout">
            <a:avLst>
              <a:gd name="adj1" fmla="val -5077"/>
              <a:gd name="adj2" fmla="val -128907"/>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控制器与</a:t>
            </a:r>
            <a:r>
              <a:rPr lang="zh-CN" altLang="en-US" strike="noStrike" noProof="1">
                <a:solidFill>
                  <a:schemeClr val="tx1"/>
                </a:solidFill>
              </a:rPr>
              <a:t>设备的接口</a:t>
            </a:r>
            <a:endParaRPr lang="zh-CN" altLang="en-US" strike="noStrike" noProof="1">
              <a:solidFill>
                <a:schemeClr val="tx1"/>
              </a:solidFill>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7650" name="文本框 4"/>
          <p:cNvSpPr txBox="1"/>
          <p:nvPr/>
        </p:nvSpPr>
        <p:spPr>
          <a:xfrm>
            <a:off x="2411413" y="525463"/>
            <a:ext cx="4572000" cy="460375"/>
          </a:xfrm>
          <a:prstGeom prst="rect">
            <a:avLst/>
          </a:prstGeom>
          <a:noFill/>
          <a:ln w="9525">
            <a:noFill/>
          </a:ln>
        </p:spPr>
        <p:txBody>
          <a:bodyPr wrap="square" anchor="t" anchorCtr="0">
            <a:spAutoFit/>
          </a:bodyPr>
          <a:p>
            <a:pPr algn="ctr"/>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控制器的组成</a:t>
            </a:r>
            <a:endParaRPr lang="zh-CN" altLang="en-US" sz="2400">
              <a:latin typeface="Arial" panose="020B0604020202020204" pitchFamily="34" charset="0"/>
              <a:ea typeface="宋体" panose="02010600030101010101" pitchFamily="2" charset="-122"/>
            </a:endParaRPr>
          </a:p>
        </p:txBody>
      </p:sp>
      <p:pic>
        <p:nvPicPr>
          <p:cNvPr id="27651" name="图片 1"/>
          <p:cNvPicPr>
            <a:picLocks noChangeAspect="1"/>
          </p:cNvPicPr>
          <p:nvPr/>
        </p:nvPicPr>
        <p:blipFill>
          <a:blip r:embed="rId1"/>
          <a:srcRect t="3358"/>
          <a:stretch>
            <a:fillRect/>
          </a:stretch>
        </p:blipFill>
        <p:spPr>
          <a:xfrm>
            <a:off x="107950" y="981075"/>
            <a:ext cx="8807450" cy="3311525"/>
          </a:xfrm>
          <a:prstGeom prst="rect">
            <a:avLst/>
          </a:prstGeom>
          <a:noFill/>
          <a:ln w="9525">
            <a:noFill/>
          </a:ln>
        </p:spPr>
      </p:pic>
      <p:sp>
        <p:nvSpPr>
          <p:cNvPr id="27652" name="文本框 6"/>
          <p:cNvSpPr txBox="1"/>
          <p:nvPr/>
        </p:nvSpPr>
        <p:spPr>
          <a:xfrm>
            <a:off x="163513" y="4437063"/>
            <a:ext cx="8751887" cy="1076325"/>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值得注意的小细节：</a:t>
            </a:r>
            <a:r>
              <a:rPr lang="zh-CN" altLang="en-US" sz="1600">
                <a:latin typeface="Calibri" panose="020F0502020204030204" charset="0"/>
                <a:ea typeface="宋体" panose="02010600030101010101" pitchFamily="2" charset="-122"/>
              </a:rPr>
              <a:t>①一个</a:t>
            </a:r>
            <a:r>
              <a:rPr lang="en-US" altLang="zh-CN" sz="1600">
                <a:latin typeface="Calibri" panose="020F0502020204030204" charset="0"/>
              </a:rPr>
              <a:t>I/O</a:t>
            </a:r>
            <a:r>
              <a:rPr lang="zh-CN" altLang="en-US" sz="1600">
                <a:latin typeface="Calibri" panose="020F0502020204030204" charset="0"/>
                <a:ea typeface="宋体" panose="02010600030101010101" pitchFamily="2" charset="-122"/>
              </a:rPr>
              <a:t>控制器可能会对应多个设备；</a:t>
            </a:r>
            <a:endParaRPr lang="zh-CN" altLang="en-US" sz="1600">
              <a:latin typeface="Calibri" panose="020F0502020204030204" charset="0"/>
              <a:ea typeface="宋体" panose="02010600030101010101" pitchFamily="2" charset="-122"/>
            </a:endParaRPr>
          </a:p>
          <a:p>
            <a:r>
              <a:rPr lang="zh-CN" altLang="en-US" sz="1600">
                <a:latin typeface="Calibri" panose="020F0502020204030204" charset="0"/>
                <a:ea typeface="宋体" panose="02010600030101010101" pitchFamily="2" charset="-122"/>
              </a:rPr>
              <a:t>②</a:t>
            </a:r>
            <a:r>
              <a:rPr lang="en-US" altLang="zh-CN" sz="1600">
                <a:latin typeface="Calibri" panose="020F0502020204030204" charset="0"/>
              </a:rPr>
              <a:t> </a:t>
            </a:r>
            <a:r>
              <a:rPr lang="zh-CN" altLang="en-US" sz="1600">
                <a:latin typeface="Calibri" panose="020F0502020204030204" charset="0"/>
                <a:ea typeface="宋体" panose="02010600030101010101" pitchFamily="2" charset="-122"/>
              </a:rPr>
              <a:t>数据寄存器、控制寄存器、状态寄存器可能有多个</a:t>
            </a:r>
            <a:r>
              <a:rPr lang="en-US" altLang="zh-CN" sz="1600">
                <a:latin typeface="Calibri" panose="020F0502020204030204" charset="0"/>
              </a:rPr>
              <a:t>(</a:t>
            </a:r>
            <a:r>
              <a:rPr lang="zh-CN" altLang="en-US" sz="1600">
                <a:latin typeface="Calibri" panose="020F0502020204030204" charset="0"/>
                <a:ea typeface="宋体" panose="02010600030101010101" pitchFamily="2" charset="-122"/>
              </a:rPr>
              <a:t>如：每个控制</a:t>
            </a:r>
            <a:r>
              <a:rPr lang="en-US" altLang="zh-CN" sz="1600">
                <a:latin typeface="Calibri" panose="020F0502020204030204" charset="0"/>
              </a:rPr>
              <a:t>/</a:t>
            </a:r>
            <a:r>
              <a:rPr lang="zh-CN" altLang="en-US" sz="1600">
                <a:latin typeface="Calibri" panose="020F0502020204030204" charset="0"/>
                <a:ea typeface="宋体" panose="02010600030101010101" pitchFamily="2" charset="-122"/>
              </a:rPr>
              <a:t>状态寄存器对应一个具体的设备</a:t>
            </a:r>
            <a:r>
              <a:rPr lang="en-US" altLang="zh-CN" sz="1600">
                <a:latin typeface="Calibri" panose="020F0502020204030204" charset="0"/>
              </a:rPr>
              <a:t>)</a:t>
            </a:r>
            <a:r>
              <a:rPr lang="zh-CN" altLang="en-US" sz="1600">
                <a:latin typeface="Calibri" panose="020F0502020204030204" charset="0"/>
                <a:ea typeface="宋体" panose="02010600030101010101" pitchFamily="2" charset="-122"/>
              </a:rPr>
              <a:t>，且这些寄存器都要有相应的地址，才能方便</a:t>
            </a:r>
            <a:r>
              <a:rPr lang="en-US" altLang="zh-CN" sz="1600">
                <a:latin typeface="Calibri" panose="020F0502020204030204" charset="0"/>
              </a:rPr>
              <a:t>CPU</a:t>
            </a:r>
            <a:r>
              <a:rPr lang="zh-CN" altLang="en-US" sz="1600">
                <a:latin typeface="Calibri" panose="020F0502020204030204" charset="0"/>
                <a:ea typeface="宋体" panose="02010600030101010101" pitchFamily="2" charset="-122"/>
              </a:rPr>
              <a:t>操作。有的计算机会让这些寄存器占用内存地址的一部分，称为</a:t>
            </a:r>
            <a:r>
              <a:rPr lang="zh-CN" altLang="en-US" sz="1600">
                <a:solidFill>
                  <a:srgbClr val="C00000"/>
                </a:solidFill>
                <a:latin typeface="Calibri" panose="020F0502020204030204" charset="0"/>
                <a:ea typeface="宋体" panose="02010600030101010101" pitchFamily="2" charset="-122"/>
              </a:rPr>
              <a:t>内存映像</a:t>
            </a:r>
            <a:r>
              <a:rPr lang="en-US" altLang="zh-CN" sz="1600">
                <a:solidFill>
                  <a:srgbClr val="C00000"/>
                </a:solidFill>
                <a:latin typeface="Calibri" panose="020F0502020204030204" charset="0"/>
              </a:rPr>
              <a:t>I/O</a:t>
            </a:r>
            <a:r>
              <a:rPr lang="zh-CN" altLang="en-US" sz="1600">
                <a:solidFill>
                  <a:srgbClr val="C00000"/>
                </a:solidFill>
                <a:latin typeface="Calibri" panose="020F0502020204030204" charset="0"/>
                <a:ea typeface="宋体" panose="02010600030101010101" pitchFamily="2" charset="-122"/>
              </a:rPr>
              <a:t>；另一些计算机则采用</a:t>
            </a:r>
            <a:r>
              <a:rPr lang="en-US" altLang="zh-CN" sz="1600">
                <a:solidFill>
                  <a:srgbClr val="C00000"/>
                </a:solidFill>
                <a:latin typeface="Calibri" panose="020F0502020204030204" charset="0"/>
              </a:rPr>
              <a:t>I/O</a:t>
            </a:r>
            <a:r>
              <a:rPr lang="zh-CN" altLang="en-US" sz="1600">
                <a:solidFill>
                  <a:srgbClr val="C00000"/>
                </a:solidFill>
                <a:latin typeface="Calibri" panose="020F0502020204030204" charset="0"/>
                <a:ea typeface="宋体" panose="02010600030101010101" pitchFamily="2" charset="-122"/>
              </a:rPr>
              <a:t>专用地址，即寄存器独立编址。</a:t>
            </a:r>
            <a:endParaRPr lang="zh-CN" altLang="en-US" sz="1600">
              <a:solidFill>
                <a:srgbClr val="C00000"/>
              </a:solidFill>
              <a:latin typeface="Calibri" panose="020F0502020204030204" charset="0"/>
              <a:ea typeface="宋体" panose="02010600030101010101" pitchFamily="2" charset="-122"/>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9698" name="文本框 4"/>
          <p:cNvSpPr txBox="1"/>
          <p:nvPr/>
        </p:nvSpPr>
        <p:spPr>
          <a:xfrm>
            <a:off x="2266950" y="525463"/>
            <a:ext cx="4865688" cy="460375"/>
          </a:xfrm>
          <a:prstGeom prst="rect">
            <a:avLst/>
          </a:prstGeom>
          <a:noFill/>
          <a:ln w="9525">
            <a:noFill/>
          </a:ln>
        </p:spPr>
        <p:txBody>
          <a:bodyPr wrap="square" anchor="t" anchorCtr="0">
            <a:spAutoFit/>
          </a:bodyPr>
          <a:p>
            <a:pPr algn="ctr"/>
            <a:r>
              <a:rPr lang="zh-CN" altLang="en-US" sz="2400">
                <a:latin typeface="Arial" panose="020B0604020202020204" pitchFamily="34" charset="0"/>
                <a:ea typeface="宋体" panose="02010600030101010101" pitchFamily="2" charset="-122"/>
              </a:rPr>
              <a:t>内存映像</a:t>
            </a:r>
            <a:r>
              <a:rPr lang="en-US" altLang="zh-CN" sz="2400">
                <a:latin typeface="Arial" panose="020B0604020202020204" pitchFamily="34" charset="0"/>
              </a:rPr>
              <a:t>I/O v.s. </a:t>
            </a:r>
            <a:r>
              <a:rPr lang="zh-CN" altLang="en-US" sz="2400">
                <a:latin typeface="Arial" panose="020B0604020202020204" pitchFamily="34" charset="0"/>
                <a:ea typeface="宋体" panose="02010600030101010101" pitchFamily="2" charset="-122"/>
              </a:rPr>
              <a:t>寄存器独立编址</a:t>
            </a:r>
            <a:endParaRPr lang="zh-CN" altLang="en-US" sz="2400">
              <a:latin typeface="Arial" panose="020B0604020202020204" pitchFamily="34" charset="0"/>
              <a:ea typeface="宋体" panose="02010600030101010101" pitchFamily="2" charset="-122"/>
            </a:endParaRPr>
          </a:p>
        </p:txBody>
      </p:sp>
      <p:pic>
        <p:nvPicPr>
          <p:cNvPr id="29699" name="图片 1"/>
          <p:cNvPicPr>
            <a:picLocks noChangeAspect="1"/>
          </p:cNvPicPr>
          <p:nvPr/>
        </p:nvPicPr>
        <p:blipFill>
          <a:blip r:embed="rId1"/>
          <a:stretch>
            <a:fillRect/>
          </a:stretch>
        </p:blipFill>
        <p:spPr>
          <a:xfrm>
            <a:off x="611188" y="1123950"/>
            <a:ext cx="2519362" cy="4999038"/>
          </a:xfrm>
          <a:prstGeom prst="rect">
            <a:avLst/>
          </a:prstGeom>
          <a:noFill/>
          <a:ln w="9525">
            <a:noFill/>
          </a:ln>
        </p:spPr>
      </p:pic>
      <p:sp>
        <p:nvSpPr>
          <p:cNvPr id="29700" name="文本框 2"/>
          <p:cNvSpPr txBox="1"/>
          <p:nvPr/>
        </p:nvSpPr>
        <p:spPr>
          <a:xfrm>
            <a:off x="-33337" y="765175"/>
            <a:ext cx="644525" cy="3263900"/>
          </a:xfrm>
          <a:prstGeom prst="rect">
            <a:avLst/>
          </a:prstGeom>
          <a:noFill/>
          <a:ln w="9525">
            <a:noFill/>
          </a:ln>
        </p:spPr>
        <p:txBody>
          <a:bodyPr wrap="square" anchor="t" anchorCtr="0">
            <a:spAutoFit/>
          </a:bodyPr>
          <a:p>
            <a:pPr algn="ctr">
              <a:lnSpc>
                <a:spcPct val="120000"/>
              </a:lnSpc>
            </a:pPr>
            <a:r>
              <a:rPr lang="zh-CN" altLang="en-US" sz="1600">
                <a:latin typeface="Arial" panose="020B0604020202020204" pitchFamily="34" charset="0"/>
                <a:ea typeface="宋体" panose="02010600030101010101" pitchFamily="2" charset="-122"/>
              </a:rPr>
              <a:t>地址</a:t>
            </a:r>
            <a:endParaRPr lang="zh-CN" altLang="en-US" sz="1600">
              <a:latin typeface="Arial" panose="020B0604020202020204" pitchFamily="34" charset="0"/>
              <a:ea typeface="宋体" panose="02010600030101010101" pitchFamily="2" charset="-122"/>
            </a:endParaRPr>
          </a:p>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N-1</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N+1</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N+2</a:t>
            </a:r>
            <a:endParaRPr lang="en-US" altLang="zh-CN" sz="1600">
              <a:latin typeface="Arial" panose="020B0604020202020204" pitchFamily="34" charset="0"/>
            </a:endParaRPr>
          </a:p>
        </p:txBody>
      </p:sp>
      <p:sp>
        <p:nvSpPr>
          <p:cNvPr id="29701" name="文本框 3"/>
          <p:cNvSpPr txBox="1"/>
          <p:nvPr/>
        </p:nvSpPr>
        <p:spPr>
          <a:xfrm>
            <a:off x="-104775" y="4508500"/>
            <a:ext cx="715963" cy="1200150"/>
          </a:xfrm>
          <a:prstGeom prst="rect">
            <a:avLst/>
          </a:prstGeom>
          <a:noFill/>
          <a:ln w="9525">
            <a:noFill/>
          </a:ln>
        </p:spPr>
        <p:txBody>
          <a:bodyPr wrap="square" anchor="t" anchorCtr="0">
            <a:spAutoFit/>
          </a:bodyPr>
          <a:p>
            <a:pPr algn="ctr">
              <a:lnSpc>
                <a:spcPct val="150000"/>
              </a:lnSpc>
            </a:pPr>
            <a:r>
              <a:rPr lang="en-US" altLang="zh-CN" sz="1600">
                <a:latin typeface="Arial" panose="020B0604020202020204" pitchFamily="34" charset="0"/>
              </a:rPr>
              <a:t>N+3</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N+4</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N+5</a:t>
            </a:r>
            <a:endParaRPr lang="en-US" altLang="zh-CN" sz="1600">
              <a:latin typeface="Arial" panose="020B0604020202020204" pitchFamily="34" charset="0"/>
            </a:endParaRPr>
          </a:p>
        </p:txBody>
      </p:sp>
      <p:sp>
        <p:nvSpPr>
          <p:cNvPr id="6" name="圆角矩形标注 5"/>
          <p:cNvSpPr/>
          <p:nvPr/>
        </p:nvSpPr>
        <p:spPr>
          <a:xfrm>
            <a:off x="3419475" y="1123950"/>
            <a:ext cx="1211263" cy="1603375"/>
          </a:xfrm>
          <a:prstGeom prst="wedgeRoundRectCallout">
            <a:avLst>
              <a:gd name="adj1" fmla="val -66474"/>
              <a:gd name="adj2" fmla="val 40336"/>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内存映射</a:t>
            </a:r>
            <a:r>
              <a:rPr lang="en-US" altLang="zh-CN" sz="1600" strike="noStrike" noProof="1">
                <a:solidFill>
                  <a:schemeClr val="tx1"/>
                </a:solidFill>
              </a:rPr>
              <a:t>I/O</a:t>
            </a:r>
            <a:r>
              <a:rPr lang="zh-CN" altLang="en-US" sz="1600" strike="noStrike" noProof="1">
                <a:solidFill>
                  <a:schemeClr val="tx1"/>
                </a:solidFill>
              </a:rPr>
              <a:t>。控制器中的寄存器与内存地址统一编址</a:t>
            </a:r>
            <a:endParaRPr lang="zh-CN" altLang="en-US" sz="1600" strike="noStrike" noProof="1">
              <a:solidFill>
                <a:schemeClr val="tx1"/>
              </a:solidFill>
            </a:endParaRPr>
          </a:p>
        </p:txBody>
      </p:sp>
      <p:sp>
        <p:nvSpPr>
          <p:cNvPr id="7" name="圆角矩形标注 6"/>
          <p:cNvSpPr/>
          <p:nvPr/>
        </p:nvSpPr>
        <p:spPr>
          <a:xfrm>
            <a:off x="3419475" y="4149725"/>
            <a:ext cx="1393825" cy="1747838"/>
          </a:xfrm>
          <a:prstGeom prst="wedgeRoundRectCallout">
            <a:avLst>
              <a:gd name="adj1" fmla="val -67857"/>
              <a:gd name="adj2" fmla="val -468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优点：简化了指令。可以采用对内存进行操作的指令来对控制器</a:t>
            </a:r>
            <a:r>
              <a:rPr lang="zh-CN" altLang="en-US" sz="1600" strike="noStrike" noProof="1">
                <a:solidFill>
                  <a:schemeClr val="tx1"/>
                </a:solidFill>
              </a:rPr>
              <a:t>进行操作</a:t>
            </a:r>
            <a:endParaRPr lang="zh-CN" altLang="en-US" sz="1600" strike="noStrike" noProof="1">
              <a:solidFill>
                <a:schemeClr val="tx1"/>
              </a:solidFill>
            </a:endParaRPr>
          </a:p>
        </p:txBody>
      </p:sp>
      <p:pic>
        <p:nvPicPr>
          <p:cNvPr id="29704" name="图片 7"/>
          <p:cNvPicPr>
            <a:picLocks noChangeAspect="1"/>
          </p:cNvPicPr>
          <p:nvPr/>
        </p:nvPicPr>
        <p:blipFill>
          <a:blip r:embed="rId2"/>
          <a:stretch>
            <a:fillRect/>
          </a:stretch>
        </p:blipFill>
        <p:spPr>
          <a:xfrm>
            <a:off x="6757988" y="1349375"/>
            <a:ext cx="2355850" cy="4572000"/>
          </a:xfrm>
          <a:prstGeom prst="rect">
            <a:avLst/>
          </a:prstGeom>
          <a:noFill/>
          <a:ln w="9525">
            <a:noFill/>
          </a:ln>
        </p:spPr>
      </p:pic>
      <p:sp>
        <p:nvSpPr>
          <p:cNvPr id="29705" name="文本框 8"/>
          <p:cNvSpPr txBox="1"/>
          <p:nvPr/>
        </p:nvSpPr>
        <p:spPr>
          <a:xfrm>
            <a:off x="6229350" y="981075"/>
            <a:ext cx="638175" cy="3040063"/>
          </a:xfrm>
          <a:prstGeom prst="rect">
            <a:avLst/>
          </a:prstGeom>
          <a:noFill/>
          <a:ln w="9525">
            <a:noFill/>
          </a:ln>
        </p:spPr>
        <p:txBody>
          <a:bodyPr wrap="square" anchor="t" anchorCtr="0">
            <a:spAutoFit/>
          </a:bodyPr>
          <a:p>
            <a:pPr algn="ctr">
              <a:lnSpc>
                <a:spcPct val="120000"/>
              </a:lnSpc>
            </a:pPr>
            <a:r>
              <a:rPr lang="zh-CN" altLang="en-US" sz="1600">
                <a:latin typeface="Arial" panose="020B0604020202020204" pitchFamily="34" charset="0"/>
                <a:ea typeface="宋体" panose="02010600030101010101" pitchFamily="2" charset="-122"/>
              </a:rPr>
              <a:t>地址</a:t>
            </a:r>
            <a:endParaRPr lang="zh-CN" altLang="en-US" sz="1600">
              <a:latin typeface="Arial" panose="020B0604020202020204" pitchFamily="34" charset="0"/>
              <a:ea typeface="宋体" panose="02010600030101010101" pitchFamily="2" charset="-122"/>
            </a:endParaRPr>
          </a:p>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N-1</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1</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2</a:t>
            </a:r>
            <a:endParaRPr lang="en-US" altLang="zh-CN" sz="1600">
              <a:latin typeface="Arial" panose="020B0604020202020204" pitchFamily="34" charset="0"/>
            </a:endParaRPr>
          </a:p>
        </p:txBody>
      </p:sp>
      <p:sp>
        <p:nvSpPr>
          <p:cNvPr id="29706" name="文本框 9"/>
          <p:cNvSpPr txBox="1"/>
          <p:nvPr/>
        </p:nvSpPr>
        <p:spPr>
          <a:xfrm>
            <a:off x="6365875" y="4508500"/>
            <a:ext cx="392113" cy="976313"/>
          </a:xfrm>
          <a:prstGeom prst="rect">
            <a:avLst/>
          </a:prstGeom>
          <a:noFill/>
          <a:ln w="9525">
            <a:noFill/>
          </a:ln>
        </p:spPr>
        <p:txBody>
          <a:bodyPr wrap="square" anchor="t" anchorCtr="0">
            <a:spAutoFit/>
          </a:bodyPr>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1</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2</a:t>
            </a:r>
            <a:endParaRPr lang="en-US" altLang="zh-CN" sz="1600">
              <a:latin typeface="Arial" panose="020B0604020202020204" pitchFamily="34" charset="0"/>
            </a:endParaRPr>
          </a:p>
        </p:txBody>
      </p:sp>
      <p:sp>
        <p:nvSpPr>
          <p:cNvPr id="11" name="圆角矩形标注 10"/>
          <p:cNvSpPr/>
          <p:nvPr/>
        </p:nvSpPr>
        <p:spPr>
          <a:xfrm>
            <a:off x="4919663" y="1123950"/>
            <a:ext cx="1169988" cy="1603375"/>
          </a:xfrm>
          <a:prstGeom prst="wedgeRoundRectCallout">
            <a:avLst>
              <a:gd name="adj1" fmla="val 72035"/>
              <a:gd name="adj2" fmla="val 38752"/>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寄存器独立编址。控制器中的寄存器使用单独的</a:t>
            </a:r>
            <a:r>
              <a:rPr lang="zh-CN" altLang="en-US" sz="1600" strike="noStrike" noProof="1">
                <a:solidFill>
                  <a:schemeClr val="tx1"/>
                </a:solidFill>
              </a:rPr>
              <a:t>地址</a:t>
            </a:r>
            <a:endParaRPr lang="zh-CN" altLang="en-US" sz="1600" strike="noStrike" noProof="1">
              <a:solidFill>
                <a:schemeClr val="tx1"/>
              </a:solidFill>
            </a:endParaRPr>
          </a:p>
        </p:txBody>
      </p:sp>
      <p:cxnSp>
        <p:nvCxnSpPr>
          <p:cNvPr id="12" name="直接箭头连接符 11"/>
          <p:cNvCxnSpPr/>
          <p:nvPr/>
        </p:nvCxnSpPr>
        <p:spPr>
          <a:xfrm>
            <a:off x="288925" y="1412875"/>
            <a:ext cx="0" cy="115252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a:off x="6548438" y="1628775"/>
            <a:ext cx="0" cy="115252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4" name="圆角矩形标注 13"/>
          <p:cNvSpPr/>
          <p:nvPr/>
        </p:nvSpPr>
        <p:spPr>
          <a:xfrm>
            <a:off x="4932363" y="3254375"/>
            <a:ext cx="1157288" cy="2819400"/>
          </a:xfrm>
          <a:prstGeom prst="wedgeRoundRectCallout">
            <a:avLst>
              <a:gd name="adj1" fmla="val 75339"/>
              <a:gd name="adj2" fmla="val -44883"/>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缺点：需要设置专门的指令来实现对控制器的操作，不仅要</a:t>
            </a:r>
            <a:r>
              <a:rPr lang="zh-CN" altLang="en-US" sz="1600" strike="noStrike" noProof="1">
                <a:solidFill>
                  <a:schemeClr val="tx1"/>
                </a:solidFill>
              </a:rPr>
              <a:t>指明寄存器的地址，还要指明控制器编号</a:t>
            </a:r>
            <a:endParaRPr lang="zh-CN" altLang="en-US" sz="1600" strike="noStrike" noProof="1">
              <a:solidFill>
                <a:schemeClr val="tx1"/>
              </a:solidFill>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4" name="肘形连接符 23"/>
          <p:cNvCxnSpPr>
            <a:endCxn id="30726" idx="0"/>
          </p:cNvCxnSpPr>
          <p:nvPr/>
        </p:nvCxnSpPr>
        <p:spPr>
          <a:xfrm rot="10800000" flipV="1">
            <a:off x="1223963" y="2173288"/>
            <a:ext cx="1709738" cy="1327150"/>
          </a:xfrm>
          <a:prstGeom prst="bentConnector2">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30722"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0723" name="文本框 1"/>
          <p:cNvSpPr txBox="1"/>
          <p:nvPr/>
        </p:nvSpPr>
        <p:spPr>
          <a:xfrm>
            <a:off x="3059113" y="549275"/>
            <a:ext cx="2319337"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程序直接控制方式</a:t>
            </a:r>
            <a:endParaRPr lang="zh-CN" altLang="en-US" sz="2000">
              <a:latin typeface="Arial" panose="020B0604020202020204" pitchFamily="34" charset="0"/>
              <a:ea typeface="宋体" panose="02010600030101010101" pitchFamily="2" charset="-122"/>
            </a:endParaRPr>
          </a:p>
        </p:txBody>
      </p:sp>
      <p:sp>
        <p:nvSpPr>
          <p:cNvPr id="30724" name="文本框 2"/>
          <p:cNvSpPr txBox="1"/>
          <p:nvPr/>
        </p:nvSpPr>
        <p:spPr>
          <a:xfrm>
            <a:off x="107950" y="836613"/>
            <a:ext cx="4840288" cy="646112"/>
          </a:xfrm>
          <a:prstGeom prst="rect">
            <a:avLst/>
          </a:prstGeom>
          <a:noFill/>
          <a:ln w="9525">
            <a:noFill/>
          </a:ln>
        </p:spPr>
        <p:txBody>
          <a:bodyPr wrap="square" anchor="t" anchorCtr="0">
            <a:spAutoFit/>
          </a:bodyPr>
          <a:p>
            <a:r>
              <a:rPr lang="en-US" altLang="zh-CN">
                <a:latin typeface="Arial" panose="020B0604020202020204" pitchFamily="34" charset="0"/>
              </a:rPr>
              <a:t>Key word: </a:t>
            </a:r>
            <a:r>
              <a:rPr lang="zh-CN" altLang="en-US">
                <a:latin typeface="Arial" panose="020B0604020202020204" pitchFamily="34" charset="0"/>
                <a:ea typeface="宋体" panose="02010600030101010101" pitchFamily="2" charset="-122"/>
              </a:rPr>
              <a:t>轮询</a:t>
            </a:r>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以</a:t>
            </a:r>
            <a:r>
              <a:rPr lang="zh-CN" altLang="en-US">
                <a:solidFill>
                  <a:srgbClr val="C00000"/>
                </a:solidFill>
                <a:latin typeface="Arial" panose="020B0604020202020204" pitchFamily="34" charset="0"/>
                <a:ea typeface="宋体" panose="02010600030101010101" pitchFamily="2" charset="-122"/>
              </a:rPr>
              <a:t>读操作</a:t>
            </a:r>
            <a:r>
              <a:rPr lang="zh-CN" altLang="en-US">
                <a:latin typeface="Arial" panose="020B0604020202020204" pitchFamily="34" charset="0"/>
                <a:ea typeface="宋体" panose="02010600030101010101" pitchFamily="2" charset="-122"/>
              </a:rPr>
              <a:t>为例</a:t>
            </a:r>
            <a:r>
              <a:rPr lang="en-US" altLang="zh-CN">
                <a:latin typeface="Arial" panose="020B0604020202020204" pitchFamily="34" charset="0"/>
              </a:rPr>
              <a:t>)</a:t>
            </a:r>
            <a:endParaRPr lang="en-US" altLang="zh-CN">
              <a:latin typeface="Arial" panose="020B0604020202020204" pitchFamily="34" charset="0"/>
            </a:endParaRPr>
          </a:p>
        </p:txBody>
      </p:sp>
      <p:pic>
        <p:nvPicPr>
          <p:cNvPr id="30725" name="图片 3"/>
          <p:cNvPicPr>
            <a:picLocks noChangeAspect="1"/>
          </p:cNvPicPr>
          <p:nvPr/>
        </p:nvPicPr>
        <p:blipFill>
          <a:blip r:embed="rId1"/>
          <a:srcRect l="606" t="757" b="668"/>
          <a:stretch>
            <a:fillRect/>
          </a:stretch>
        </p:blipFill>
        <p:spPr>
          <a:xfrm>
            <a:off x="2698750" y="1557338"/>
            <a:ext cx="5624513" cy="3267075"/>
          </a:xfrm>
          <a:prstGeom prst="rect">
            <a:avLst/>
          </a:prstGeom>
          <a:noFill/>
          <a:ln w="9525">
            <a:noFill/>
          </a:ln>
        </p:spPr>
      </p:pic>
      <p:pic>
        <p:nvPicPr>
          <p:cNvPr id="30726" name="图片 4"/>
          <p:cNvPicPr>
            <a:picLocks noChangeAspect="1"/>
          </p:cNvPicPr>
          <p:nvPr/>
        </p:nvPicPr>
        <p:blipFill>
          <a:blip r:embed="rId2"/>
          <a:srcRect r="3830"/>
          <a:stretch>
            <a:fillRect/>
          </a:stretch>
        </p:blipFill>
        <p:spPr>
          <a:xfrm>
            <a:off x="682625" y="3500438"/>
            <a:ext cx="1084263" cy="1071562"/>
          </a:xfrm>
          <a:prstGeom prst="rect">
            <a:avLst/>
          </a:prstGeom>
          <a:noFill/>
          <a:ln w="9525">
            <a:noFill/>
          </a:ln>
        </p:spPr>
      </p:pic>
      <p:cxnSp>
        <p:nvCxnSpPr>
          <p:cNvPr id="6" name="直接箭头连接符 5"/>
          <p:cNvCxnSpPr/>
          <p:nvPr/>
        </p:nvCxnSpPr>
        <p:spPr>
          <a:xfrm>
            <a:off x="1763713" y="4076700"/>
            <a:ext cx="3384550" cy="0"/>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30728" name="文本框 6"/>
          <p:cNvSpPr txBox="1"/>
          <p:nvPr/>
        </p:nvSpPr>
        <p:spPr>
          <a:xfrm>
            <a:off x="1763713" y="4076700"/>
            <a:ext cx="914400"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控制线</a:t>
            </a:r>
            <a:endParaRPr lang="zh-CN" altLang="en-US">
              <a:latin typeface="Arial" panose="020B0604020202020204" pitchFamily="34" charset="0"/>
              <a:ea typeface="宋体" panose="02010600030101010101" pitchFamily="2" charset="-122"/>
            </a:endParaRPr>
          </a:p>
        </p:txBody>
      </p:sp>
      <p:sp>
        <p:nvSpPr>
          <p:cNvPr id="8" name="圆角矩形标注 7"/>
          <p:cNvSpPr/>
          <p:nvPr/>
        </p:nvSpPr>
        <p:spPr>
          <a:xfrm>
            <a:off x="466725" y="4940300"/>
            <a:ext cx="3044825" cy="901700"/>
          </a:xfrm>
          <a:prstGeom prst="wedgeRoundRectCallout">
            <a:avLst>
              <a:gd name="adj1" fmla="val -5535"/>
              <a:gd name="adj2" fmla="val -79285"/>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latin typeface="Calibri" panose="020F0502020204030204" charset="0"/>
              </a:rPr>
              <a:t>①</a:t>
            </a:r>
            <a:r>
              <a:rPr lang="en-US" altLang="zh-CN" strike="noStrike" noProof="1">
                <a:solidFill>
                  <a:schemeClr val="tx1"/>
                </a:solidFill>
                <a:latin typeface="Calibri" panose="020F0502020204030204" charset="0"/>
              </a:rPr>
              <a:t> CPU</a:t>
            </a:r>
            <a:r>
              <a:rPr lang="zh-CN" altLang="en-US" strike="noStrike" noProof="1">
                <a:solidFill>
                  <a:schemeClr val="tx1"/>
                </a:solidFill>
                <a:latin typeface="Calibri" panose="020F0502020204030204" charset="0"/>
              </a:rPr>
              <a:t>向控制线发出读指令。</a:t>
            </a:r>
            <a:endParaRPr lang="zh-CN" altLang="en-US" strike="noStrike" noProof="1">
              <a:solidFill>
                <a:schemeClr val="tx1"/>
              </a:solidFill>
              <a:latin typeface="Calibri" panose="020F0502020204030204" charset="0"/>
            </a:endParaRPr>
          </a:p>
          <a:p>
            <a:pPr algn="ctr" fontAlgn="base"/>
            <a:r>
              <a:rPr lang="zh-CN" altLang="en-US" strike="noStrike" noProof="1">
                <a:solidFill>
                  <a:schemeClr val="tx1"/>
                </a:solidFill>
                <a:latin typeface="Calibri" panose="020F0502020204030204" charset="0"/>
              </a:rPr>
              <a:t>于是设备启动，并且状态寄存器设为</a:t>
            </a:r>
            <a:r>
              <a:rPr lang="en-US" altLang="zh-CN" strike="noStrike" noProof="1">
                <a:solidFill>
                  <a:schemeClr val="tx1"/>
                </a:solidFill>
                <a:latin typeface="Calibri" panose="020F0502020204030204" charset="0"/>
              </a:rPr>
              <a:t>1 (</a:t>
            </a:r>
            <a:r>
              <a:rPr lang="zh-CN" altLang="en-US" strike="noStrike" noProof="1">
                <a:solidFill>
                  <a:schemeClr val="tx1"/>
                </a:solidFill>
                <a:latin typeface="Calibri" panose="020F0502020204030204" charset="0"/>
              </a:rPr>
              <a:t>未就绪</a:t>
            </a:r>
            <a:r>
              <a:rPr lang="en-US" altLang="zh-CN" strike="noStrike" noProof="1">
                <a:solidFill>
                  <a:schemeClr val="tx1"/>
                </a:solidFill>
                <a:latin typeface="Calibri" panose="020F0502020204030204" charset="0"/>
              </a:rPr>
              <a:t>)</a:t>
            </a:r>
            <a:endParaRPr lang="en-US" altLang="zh-CN" strike="noStrike" noProof="1">
              <a:solidFill>
                <a:schemeClr val="tx1"/>
              </a:solidFill>
              <a:latin typeface="Calibri" panose="020F0502020204030204" charset="0"/>
            </a:endParaRPr>
          </a:p>
        </p:txBody>
      </p:sp>
      <p:cxnSp>
        <p:nvCxnSpPr>
          <p:cNvPr id="11" name="直接箭头连接符 10"/>
          <p:cNvCxnSpPr/>
          <p:nvPr/>
        </p:nvCxnSpPr>
        <p:spPr>
          <a:xfrm flipV="1">
            <a:off x="6227763" y="2205038"/>
            <a:ext cx="817563" cy="1843088"/>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956550" y="2420938"/>
            <a:ext cx="503238" cy="0"/>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30732" name="文本框 12"/>
          <p:cNvSpPr txBox="1"/>
          <p:nvPr/>
        </p:nvSpPr>
        <p:spPr>
          <a:xfrm>
            <a:off x="8459788" y="2276475"/>
            <a:ext cx="655637"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控制</a:t>
            </a:r>
            <a:endParaRPr lang="zh-CN" altLang="en-US">
              <a:latin typeface="Arial" panose="020B0604020202020204" pitchFamily="34" charset="0"/>
              <a:ea typeface="宋体" panose="02010600030101010101" pitchFamily="2" charset="-122"/>
            </a:endParaRPr>
          </a:p>
        </p:txBody>
      </p:sp>
      <p:sp>
        <p:nvSpPr>
          <p:cNvPr id="14" name="圆角矩形标注 13"/>
          <p:cNvSpPr/>
          <p:nvPr/>
        </p:nvSpPr>
        <p:spPr>
          <a:xfrm>
            <a:off x="395288" y="1548130"/>
            <a:ext cx="2571750" cy="1584325"/>
          </a:xfrm>
          <a:prstGeom prst="wedgeRoundRect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fontAlgn="base"/>
            <a:r>
              <a:rPr lang="zh-CN" altLang="en-US" sz="1600" strike="noStrike" noProof="1">
                <a:solidFill>
                  <a:schemeClr val="tx1"/>
                </a:solidFill>
                <a:latin typeface="Calibri" panose="020F0502020204030204" charset="0"/>
              </a:rPr>
              <a:t>②轮询检查控制器的状态</a:t>
            </a:r>
            <a:r>
              <a:rPr lang="en-US" altLang="zh-CN" sz="1600" strike="noStrike" noProof="1">
                <a:solidFill>
                  <a:schemeClr val="tx1"/>
                </a:solidFill>
                <a:latin typeface="Calibri" panose="020F0502020204030204" charset="0"/>
              </a:rPr>
              <a:t>(</a:t>
            </a:r>
            <a:r>
              <a:rPr lang="zh-CN" altLang="en-US" sz="1600" strike="noStrike" noProof="1">
                <a:solidFill>
                  <a:schemeClr val="tx1"/>
                </a:solidFill>
                <a:latin typeface="Calibri" panose="020F0502020204030204" charset="0"/>
              </a:rPr>
              <a:t>其实就是在不断地执行程序的循环，若状态位一直是</a:t>
            </a:r>
            <a:r>
              <a:rPr lang="en-US" altLang="zh-CN" sz="1600" strike="noStrike" noProof="1">
                <a:solidFill>
                  <a:schemeClr val="tx1"/>
                </a:solidFill>
                <a:latin typeface="Calibri" panose="020F0502020204030204" charset="0"/>
              </a:rPr>
              <a:t>1</a:t>
            </a:r>
            <a:r>
              <a:rPr lang="zh-CN" altLang="en-US" sz="1600" strike="noStrike" noProof="1">
                <a:solidFill>
                  <a:schemeClr val="tx1"/>
                </a:solidFill>
                <a:latin typeface="Calibri" panose="020F0502020204030204" charset="0"/>
              </a:rPr>
              <a:t>，说明设备还没准备好要输入的数据，于是</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会不断地轮询</a:t>
            </a:r>
            <a:r>
              <a:rPr lang="en-US" altLang="zh-CN" sz="1600" strike="noStrike" noProof="1">
                <a:solidFill>
                  <a:schemeClr val="tx1"/>
                </a:solidFill>
                <a:latin typeface="Calibri" panose="020F0502020204030204" charset="0"/>
              </a:rPr>
              <a:t>)</a:t>
            </a:r>
            <a:endParaRPr lang="en-US" altLang="zh-CN" sz="1600" strike="noStrike" noProof="1">
              <a:solidFill>
                <a:schemeClr val="tx1"/>
              </a:solidFill>
              <a:latin typeface="Calibri" panose="020F0502020204030204" charset="0"/>
            </a:endParaRPr>
          </a:p>
        </p:txBody>
      </p:sp>
      <p:cxnSp>
        <p:nvCxnSpPr>
          <p:cNvPr id="15" name="直接箭头连接符 14"/>
          <p:cNvCxnSpPr/>
          <p:nvPr/>
        </p:nvCxnSpPr>
        <p:spPr>
          <a:xfrm flipH="1">
            <a:off x="1763713" y="3351213"/>
            <a:ext cx="1162050" cy="222250"/>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6" name="圆角矩形标注 15"/>
          <p:cNvSpPr/>
          <p:nvPr/>
        </p:nvSpPr>
        <p:spPr>
          <a:xfrm>
            <a:off x="7019925" y="377825"/>
            <a:ext cx="1944688" cy="962025"/>
          </a:xfrm>
          <a:prstGeom prst="wedgeRoundRect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latin typeface="Calibri" panose="020F0502020204030204" charset="0"/>
              </a:rPr>
              <a:t>③输入设备准备好数据后将数据传给控制器，并报告自身状态</a:t>
            </a:r>
            <a:endParaRPr lang="zh-CN" altLang="en-US" sz="1600" strike="noStrike" noProof="1">
              <a:solidFill>
                <a:schemeClr val="tx1"/>
              </a:solidFill>
              <a:latin typeface="Calibri" panose="020F0502020204030204" charset="0"/>
            </a:endParaRPr>
          </a:p>
        </p:txBody>
      </p:sp>
      <p:cxnSp>
        <p:nvCxnSpPr>
          <p:cNvPr id="17" name="直接箭头连接符 16"/>
          <p:cNvCxnSpPr/>
          <p:nvPr/>
        </p:nvCxnSpPr>
        <p:spPr>
          <a:xfrm>
            <a:off x="7956550" y="2133600"/>
            <a:ext cx="503238" cy="0"/>
          </a:xfrm>
          <a:prstGeom prst="straightConnector1">
            <a:avLst/>
          </a:prstGeom>
          <a:ln w="28575">
            <a:solidFill>
              <a:schemeClr val="accent2"/>
            </a:solidFill>
            <a:headEnd type="arrow" w="med" len="med"/>
            <a:tailEnd type="none"/>
          </a:ln>
        </p:spPr>
        <p:style>
          <a:lnRef idx="2">
            <a:schemeClr val="accent1"/>
          </a:lnRef>
          <a:fillRef idx="0">
            <a:srgbClr val="FFFFFF"/>
          </a:fillRef>
          <a:effectRef idx="0">
            <a:srgbClr val="FFFFFF"/>
          </a:effectRef>
          <a:fontRef idx="minor">
            <a:schemeClr val="tx1"/>
          </a:fontRef>
        </p:style>
      </p:cxnSp>
      <p:sp>
        <p:nvSpPr>
          <p:cNvPr id="30737" name="文本框 17"/>
          <p:cNvSpPr txBox="1"/>
          <p:nvPr/>
        </p:nvSpPr>
        <p:spPr>
          <a:xfrm>
            <a:off x="8459788" y="1989138"/>
            <a:ext cx="655637"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状态</a:t>
            </a:r>
            <a:endParaRPr lang="zh-CN" altLang="en-US">
              <a:latin typeface="Arial" panose="020B0604020202020204" pitchFamily="34" charset="0"/>
              <a:ea typeface="宋体" panose="02010600030101010101" pitchFamily="2" charset="-122"/>
            </a:endParaRPr>
          </a:p>
        </p:txBody>
      </p:sp>
      <p:cxnSp>
        <p:nvCxnSpPr>
          <p:cNvPr id="19" name="直接箭头连接符 18"/>
          <p:cNvCxnSpPr/>
          <p:nvPr/>
        </p:nvCxnSpPr>
        <p:spPr>
          <a:xfrm>
            <a:off x="7956550" y="1881188"/>
            <a:ext cx="503238" cy="0"/>
          </a:xfrm>
          <a:prstGeom prst="straightConnector1">
            <a:avLst/>
          </a:prstGeom>
          <a:ln w="28575">
            <a:solidFill>
              <a:schemeClr val="accent2"/>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30739" name="文本框 19"/>
          <p:cNvSpPr txBox="1"/>
          <p:nvPr/>
        </p:nvSpPr>
        <p:spPr>
          <a:xfrm>
            <a:off x="8451850" y="1697038"/>
            <a:ext cx="655638"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数据</a:t>
            </a:r>
            <a:endParaRPr lang="zh-CN" altLang="en-US">
              <a:latin typeface="Arial" panose="020B0604020202020204" pitchFamily="34" charset="0"/>
              <a:ea typeface="宋体" panose="02010600030101010101" pitchFamily="2" charset="-122"/>
            </a:endParaRPr>
          </a:p>
        </p:txBody>
      </p:sp>
      <p:cxnSp>
        <p:nvCxnSpPr>
          <p:cNvPr id="21" name="肘形连接符 20"/>
          <p:cNvCxnSpPr/>
          <p:nvPr/>
        </p:nvCxnSpPr>
        <p:spPr>
          <a:xfrm rot="10800000">
            <a:off x="4138613" y="2132013"/>
            <a:ext cx="1582738" cy="1311275"/>
          </a:xfrm>
          <a:prstGeom prst="bentConnector3">
            <a:avLst>
              <a:gd name="adj1" fmla="val -441"/>
            </a:avLst>
          </a:prstGeom>
          <a:ln w="28575">
            <a:solidFill>
              <a:schemeClr val="accent2"/>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22" name="圆角矩形标注 21"/>
          <p:cNvSpPr/>
          <p:nvPr/>
        </p:nvSpPr>
        <p:spPr>
          <a:xfrm>
            <a:off x="4859338" y="1123950"/>
            <a:ext cx="1944688" cy="963613"/>
          </a:xfrm>
          <a:prstGeom prst="wedgeRoundRectCallout">
            <a:avLst>
              <a:gd name="adj1" fmla="val -40757"/>
              <a:gd name="adj2" fmla="val 60092"/>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rPr>
              <a:t>④</a:t>
            </a:r>
            <a:r>
              <a:rPr lang="zh-CN" altLang="en-US" sz="1600" strike="noStrike" noProof="1">
                <a:solidFill>
                  <a:schemeClr val="tx1"/>
                </a:solidFill>
                <a:latin typeface="Calibri" panose="020F0502020204030204" charset="0"/>
              </a:rPr>
              <a:t>控制器将输入的数据放到数据寄存器中，并将状态改为</a:t>
            </a:r>
            <a:r>
              <a:rPr lang="en-US" altLang="zh-CN" sz="1600" strike="noStrike" noProof="1">
                <a:solidFill>
                  <a:schemeClr val="tx1"/>
                </a:solidFill>
                <a:latin typeface="Calibri" panose="020F0502020204030204" charset="0"/>
              </a:rPr>
              <a:t>0 (</a:t>
            </a:r>
            <a:r>
              <a:rPr lang="zh-CN" altLang="en-US" sz="1600" strike="noStrike" noProof="1">
                <a:solidFill>
                  <a:schemeClr val="tx1"/>
                </a:solidFill>
                <a:latin typeface="Calibri" panose="020F0502020204030204" charset="0"/>
              </a:rPr>
              <a:t>已就绪</a:t>
            </a:r>
            <a:r>
              <a:rPr lang="en-US" altLang="zh-CN" sz="1600" strike="noStrike" noProof="1">
                <a:solidFill>
                  <a:schemeClr val="tx1"/>
                </a:solidFill>
                <a:latin typeface="Calibri" panose="020F0502020204030204" charset="0"/>
              </a:rPr>
              <a:t>)</a:t>
            </a:r>
            <a:endParaRPr lang="zh-CN" altLang="en-US" sz="1600" strike="noStrike" noProof="1">
              <a:solidFill>
                <a:schemeClr val="tx1"/>
              </a:solidFill>
              <a:latin typeface="Calibri" panose="020F0502020204030204" charset="0"/>
            </a:endParaRPr>
          </a:p>
        </p:txBody>
      </p:sp>
      <p:sp>
        <p:nvSpPr>
          <p:cNvPr id="23" name="圆角矩形标注 22"/>
          <p:cNvSpPr/>
          <p:nvPr/>
        </p:nvSpPr>
        <p:spPr>
          <a:xfrm>
            <a:off x="3041650" y="-273050"/>
            <a:ext cx="2336800" cy="1220788"/>
          </a:xfrm>
          <a:prstGeom prst="wedgeRoundRectCallout">
            <a:avLst>
              <a:gd name="adj1" fmla="val -27134"/>
              <a:gd name="adj2" fmla="val 5868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rPr>
              <a:t>⑤</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设备已就绪，即可将数据寄存器中的内容读入</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的寄存器中，再把</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寄存器中的内容放入</a:t>
            </a:r>
            <a:r>
              <a:rPr lang="zh-CN" altLang="en-US" sz="1600" strike="noStrike" noProof="1">
                <a:solidFill>
                  <a:schemeClr val="tx1"/>
                </a:solidFill>
                <a:latin typeface="Calibri" panose="020F0502020204030204" charset="0"/>
              </a:rPr>
              <a:t>内存</a:t>
            </a:r>
            <a:endParaRPr lang="zh-CN" altLang="en-US" sz="1600" strike="noStrike" noProof="1">
              <a:solidFill>
                <a:schemeClr val="tx1"/>
              </a:solidFill>
              <a:latin typeface="Calibri" panose="020F050202020403020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1746" name="文本框 1"/>
          <p:cNvSpPr txBox="1"/>
          <p:nvPr/>
        </p:nvSpPr>
        <p:spPr>
          <a:xfrm>
            <a:off x="3132138" y="549275"/>
            <a:ext cx="2319337"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程序直接控制方式</a:t>
            </a:r>
            <a:endParaRPr lang="zh-CN" altLang="en-US" sz="2000">
              <a:latin typeface="Arial" panose="020B0604020202020204" pitchFamily="34" charset="0"/>
              <a:ea typeface="宋体" panose="02010600030101010101" pitchFamily="2" charset="-122"/>
            </a:endParaRPr>
          </a:p>
        </p:txBody>
      </p:sp>
      <p:sp>
        <p:nvSpPr>
          <p:cNvPr id="31747" name="文本框 2"/>
          <p:cNvSpPr txBox="1"/>
          <p:nvPr/>
        </p:nvSpPr>
        <p:spPr>
          <a:xfrm>
            <a:off x="76200" y="977900"/>
            <a:ext cx="5019675" cy="644525"/>
          </a:xfrm>
          <a:prstGeom prst="rect">
            <a:avLst/>
          </a:prstGeom>
          <a:noFill/>
          <a:ln w="9525">
            <a:noFill/>
          </a:ln>
        </p:spPr>
        <p:txBody>
          <a:bodyPr wrap="square" anchor="t" anchorCtr="0">
            <a:spAutoFit/>
          </a:bodyPr>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 (</a:t>
            </a:r>
            <a:r>
              <a:rPr lang="zh-CN" altLang="en-US">
                <a:latin typeface="Arial" panose="020B0604020202020204" pitchFamily="34" charset="0"/>
                <a:ea typeface="宋体" panose="02010600030101010101" pitchFamily="2" charset="-122"/>
              </a:rPr>
              <a:t>见右图</a:t>
            </a:r>
            <a:r>
              <a:rPr lang="en-US" altLang="zh-CN">
                <a:latin typeface="Arial" panose="020B0604020202020204" pitchFamily="34" charset="0"/>
              </a:rPr>
              <a:t>: Key word: </a:t>
            </a:r>
            <a:r>
              <a:rPr lang="zh-CN" altLang="en-US">
                <a:latin typeface="Arial" panose="020B0604020202020204" pitchFamily="34" charset="0"/>
                <a:ea typeface="宋体" panose="02010600030101010101" pitchFamily="2" charset="-122"/>
              </a:rPr>
              <a:t>轮询</a:t>
            </a:r>
            <a:r>
              <a:rPr lang="en-US" altLang="zh-CN">
                <a:latin typeface="Arial" panose="020B0604020202020204" pitchFamily="34" charset="0"/>
              </a:rPr>
              <a:t>)</a:t>
            </a:r>
            <a:endParaRPr lang="en-US" altLang="zh-CN">
              <a:latin typeface="Arial" panose="020B0604020202020204" pitchFamily="34" charset="0"/>
            </a:endParaRPr>
          </a:p>
        </p:txBody>
      </p:sp>
      <p:sp>
        <p:nvSpPr>
          <p:cNvPr id="4" name="矩形 3"/>
          <p:cNvSpPr/>
          <p:nvPr/>
        </p:nvSpPr>
        <p:spPr>
          <a:xfrm>
            <a:off x="6516688" y="52387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6688" y="1622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3200" y="2693988"/>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6688" y="3717925"/>
            <a:ext cx="1296988" cy="693738"/>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6688" y="4724400"/>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34050"/>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19200"/>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17750"/>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067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4388" y="4411663"/>
            <a:ext cx="0"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4388" y="5435600"/>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335088"/>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肘形连接符 15"/>
          <p:cNvCxnSpPr>
            <a:stCxn id="9" idx="1"/>
            <a:endCxn id="4" idx="1"/>
          </p:cNvCxnSpPr>
          <p:nvPr/>
        </p:nvCxnSpPr>
        <p:spPr>
          <a:xfrm rot="10800000">
            <a:off x="6516688" y="871538"/>
            <a:ext cx="34925" cy="5218113"/>
          </a:xfrm>
          <a:prstGeom prst="bentConnector3">
            <a:avLst>
              <a:gd name="adj1" fmla="val 16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1761" name="文本框 16"/>
          <p:cNvSpPr txBox="1"/>
          <p:nvPr/>
        </p:nvSpPr>
        <p:spPr>
          <a:xfrm>
            <a:off x="6024563" y="5805488"/>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1762" name="文本框 17"/>
          <p:cNvSpPr txBox="1"/>
          <p:nvPr/>
        </p:nvSpPr>
        <p:spPr>
          <a:xfrm>
            <a:off x="7235825" y="6427788"/>
            <a:ext cx="49371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453188"/>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1764" name="文本框 19"/>
          <p:cNvSpPr txBox="1"/>
          <p:nvPr/>
        </p:nvSpPr>
        <p:spPr>
          <a:xfrm>
            <a:off x="7813675" y="684213"/>
            <a:ext cx="1330325"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1765" name="文本框 20"/>
          <p:cNvSpPr txBox="1"/>
          <p:nvPr/>
        </p:nvSpPr>
        <p:spPr>
          <a:xfrm>
            <a:off x="7813675" y="1773238"/>
            <a:ext cx="1330325" cy="368300"/>
          </a:xfrm>
          <a:prstGeom prst="rect">
            <a:avLst/>
          </a:prstGeom>
          <a:noFill/>
          <a:ln w="9525">
            <a:noFill/>
          </a:ln>
        </p:spPr>
        <p:txBody>
          <a:bodyPr wrap="square" anchor="t" anchorCtr="0">
            <a:spAutoFit/>
          </a:bodyPr>
          <a:p>
            <a:r>
              <a:rPr lang="en-US" altLang="zh-CN">
                <a:latin typeface="Arial" panose="020B0604020202020204" pitchFamily="34" charset="0"/>
              </a:rPr>
              <a:t>I/O--&gt;CPU</a:t>
            </a:r>
            <a:endParaRPr lang="en-US" altLang="zh-CN">
              <a:latin typeface="Arial" panose="020B0604020202020204" pitchFamily="34" charset="0"/>
            </a:endParaRPr>
          </a:p>
        </p:txBody>
      </p:sp>
      <p:sp>
        <p:nvSpPr>
          <p:cNvPr id="31766" name="文本框 21"/>
          <p:cNvSpPr txBox="1"/>
          <p:nvPr/>
        </p:nvSpPr>
        <p:spPr>
          <a:xfrm>
            <a:off x="6083300" y="2492375"/>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1767" name="文本框 22"/>
          <p:cNvSpPr txBox="1"/>
          <p:nvPr/>
        </p:nvSpPr>
        <p:spPr>
          <a:xfrm>
            <a:off x="6321425" y="3384550"/>
            <a:ext cx="84296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1768" name="文本框 23"/>
          <p:cNvSpPr txBox="1"/>
          <p:nvPr/>
        </p:nvSpPr>
        <p:spPr>
          <a:xfrm>
            <a:off x="8101013" y="2860675"/>
            <a:ext cx="1042987" cy="404813"/>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1768" idx="1"/>
          </p:cNvCxnSpPr>
          <p:nvPr/>
        </p:nvCxnSpPr>
        <p:spPr>
          <a:xfrm>
            <a:off x="7777163" y="3049588"/>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1770" name="文本框 25"/>
          <p:cNvSpPr txBox="1"/>
          <p:nvPr/>
        </p:nvSpPr>
        <p:spPr>
          <a:xfrm>
            <a:off x="7813675" y="3881438"/>
            <a:ext cx="1330325"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pic>
        <p:nvPicPr>
          <p:cNvPr id="31771" name="图片 26"/>
          <p:cNvPicPr>
            <a:picLocks noChangeAspect="1"/>
          </p:cNvPicPr>
          <p:nvPr/>
        </p:nvPicPr>
        <p:blipFill>
          <a:blip r:embed="rId1"/>
          <a:stretch>
            <a:fillRect/>
          </a:stretch>
        </p:blipFill>
        <p:spPr>
          <a:xfrm>
            <a:off x="134938" y="1844675"/>
            <a:ext cx="5438775" cy="3846513"/>
          </a:xfrm>
          <a:prstGeom prst="rect">
            <a:avLst/>
          </a:prstGeom>
          <a:noFill/>
          <a:ln w="9525">
            <a:noFill/>
          </a:ln>
        </p:spPr>
      </p:pic>
      <p:sp>
        <p:nvSpPr>
          <p:cNvPr id="28" name="圆角矩形标注 27"/>
          <p:cNvSpPr/>
          <p:nvPr/>
        </p:nvSpPr>
        <p:spPr>
          <a:xfrm>
            <a:off x="2698750" y="2060575"/>
            <a:ext cx="2592388" cy="908050"/>
          </a:xfrm>
          <a:prstGeom prst="wedgeRoundRectCallout">
            <a:avLst>
              <a:gd name="adj1" fmla="val -36284"/>
              <a:gd name="adj2" fmla="val 70062"/>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输入的数据最终要放到内存中</a:t>
            </a:r>
            <a:r>
              <a:rPr lang="en-US" altLang="zh-CN" strike="noStrike" noProof="1">
                <a:solidFill>
                  <a:schemeClr val="tx1"/>
                </a:solidFill>
              </a:rPr>
              <a:t>(a/b/c/d</a:t>
            </a:r>
            <a:r>
              <a:rPr lang="zh-CN" altLang="en-US" strike="noStrike" noProof="1">
                <a:solidFill>
                  <a:schemeClr val="tx1"/>
                </a:solidFill>
              </a:rPr>
              <a:t>变量存放在内存中</a:t>
            </a:r>
            <a:r>
              <a:rPr lang="en-US" altLang="zh-CN" strike="noStrike" noProof="1">
                <a:solidFill>
                  <a:schemeClr val="tx1"/>
                </a:solidFill>
              </a:rPr>
              <a:t>)</a:t>
            </a:r>
            <a:endParaRPr lang="en-US" altLang="zh-CN" strike="noStrike" noProof="1">
              <a:solidFill>
                <a:schemeClr val="tx1"/>
              </a:solidFill>
            </a:endParaRPr>
          </a:p>
        </p:txBody>
      </p:sp>
      <p:sp>
        <p:nvSpPr>
          <p:cNvPr id="29" name="圆角矩形标注 28"/>
          <p:cNvSpPr/>
          <p:nvPr/>
        </p:nvSpPr>
        <p:spPr>
          <a:xfrm>
            <a:off x="2771775" y="4797425"/>
            <a:ext cx="2124075" cy="1009650"/>
          </a:xfrm>
          <a:prstGeom prst="wedgeRoundRectCallout">
            <a:avLst>
              <a:gd name="adj1" fmla="val -47907"/>
              <a:gd name="adj2" fmla="val -70817"/>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fontAlgn="base"/>
            <a:r>
              <a:rPr lang="zh-CN" altLang="en-US" strike="noStrike" noProof="1">
                <a:solidFill>
                  <a:schemeClr val="tx1"/>
                </a:solidFill>
              </a:rPr>
              <a:t>同理，输出的数据也存放在内存中，需要从内存</a:t>
            </a:r>
            <a:r>
              <a:rPr lang="zh-CN" altLang="en-US" strike="noStrike" noProof="1">
                <a:solidFill>
                  <a:schemeClr val="tx1"/>
                </a:solidFill>
              </a:rPr>
              <a:t>取出</a:t>
            </a:r>
            <a:endParaRPr lang="zh-CN" altLang="en-US" strike="noStrike" noProof="1">
              <a:solidFill>
                <a:schemeClr val="tx1"/>
              </a:solidFill>
            </a:endParaRPr>
          </a:p>
        </p:txBody>
      </p:sp>
      <p:sp>
        <p:nvSpPr>
          <p:cNvPr id="31774" name="文本框 29"/>
          <p:cNvSpPr txBox="1"/>
          <p:nvPr/>
        </p:nvSpPr>
        <p:spPr>
          <a:xfrm>
            <a:off x="7812088" y="4894263"/>
            <a:ext cx="1331912" cy="646112"/>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2770" name="文本框 1"/>
          <p:cNvSpPr txBox="1"/>
          <p:nvPr/>
        </p:nvSpPr>
        <p:spPr>
          <a:xfrm>
            <a:off x="3132138" y="549275"/>
            <a:ext cx="2319337"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程序直接控制方式</a:t>
            </a:r>
            <a:endParaRPr lang="zh-CN" altLang="en-US" sz="2000">
              <a:latin typeface="Arial" panose="020B0604020202020204" pitchFamily="34" charset="0"/>
              <a:ea typeface="宋体" panose="02010600030101010101" pitchFamily="2" charset="-122"/>
            </a:endParaRPr>
          </a:p>
        </p:txBody>
      </p:sp>
      <p:sp>
        <p:nvSpPr>
          <p:cNvPr id="32771" name="文本框 2"/>
          <p:cNvSpPr txBox="1"/>
          <p:nvPr/>
        </p:nvSpPr>
        <p:spPr>
          <a:xfrm>
            <a:off x="76200" y="981075"/>
            <a:ext cx="5805488" cy="5202238"/>
          </a:xfrm>
          <a:prstGeom prst="rect">
            <a:avLst/>
          </a:prstGeom>
          <a:noFill/>
          <a:ln w="9525">
            <a:noFill/>
          </a:ln>
        </p:spPr>
        <p:txBody>
          <a:bodyPr wrap="square" anchor="t" anchorCtr="0"/>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 (</a:t>
            </a:r>
            <a:r>
              <a:rPr lang="zh-CN" altLang="en-US">
                <a:latin typeface="Arial" panose="020B0604020202020204" pitchFamily="34" charset="0"/>
                <a:ea typeface="宋体" panose="02010600030101010101" pitchFamily="2" charset="-122"/>
              </a:rPr>
              <a:t>见右图</a:t>
            </a:r>
            <a:r>
              <a:rPr lang="en-US" altLang="zh-CN">
                <a:latin typeface="Arial" panose="020B0604020202020204" pitchFamily="34" charset="0"/>
              </a:rPr>
              <a:t>: Key word: </a:t>
            </a:r>
            <a:r>
              <a:rPr lang="zh-CN" altLang="en-US">
                <a:latin typeface="Arial" panose="020B0604020202020204" pitchFamily="34" charset="0"/>
                <a:ea typeface="宋体" panose="02010600030101010101" pitchFamily="2" charset="-122"/>
              </a:rPr>
              <a:t>轮询</a:t>
            </a:r>
            <a:r>
              <a:rPr lang="en-US" altLang="zh-CN">
                <a:latin typeface="Arial" panose="020B0604020202020204" pitchFamily="34" charset="0"/>
              </a:rPr>
              <a:t>)</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2. CPU</a:t>
            </a:r>
            <a:r>
              <a:rPr lang="zh-CN" altLang="en-US">
                <a:latin typeface="Arial" panose="020B0604020202020204" pitchFamily="34" charset="0"/>
                <a:ea typeface="宋体" panose="02010600030101010101" pitchFamily="2" charset="-122"/>
              </a:rPr>
              <a:t>干预的频率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很频繁，</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操作开始之前、完成之后需要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介入，并且在等待</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完成的过程中</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需要不断地轮询检查</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3. </a:t>
            </a:r>
            <a:r>
              <a:rPr lang="zh-CN" altLang="en-US">
                <a:latin typeface="Arial" panose="020B0604020202020204" pitchFamily="34" charset="0"/>
                <a:ea typeface="宋体" panose="02010600030101010101" pitchFamily="2" charset="-122"/>
              </a:rPr>
              <a:t>数据传送的单位</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写一个字</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4. </a:t>
            </a:r>
            <a:r>
              <a:rPr lang="zh-CN" altLang="en-US">
                <a:latin typeface="Arial" panose="020B0604020202020204" pitchFamily="34" charset="0"/>
                <a:ea typeface="宋体" panose="02010600030101010101" pitchFamily="2" charset="-122"/>
              </a:rPr>
              <a:t>数据的流向</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读操作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数据输入</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》内存</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写操作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数据输出</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：内存</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每个字的读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写都需要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的帮助</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5. </a:t>
            </a:r>
            <a:r>
              <a:rPr lang="zh-CN" altLang="en-US">
                <a:latin typeface="Arial" panose="020B0604020202020204" pitchFamily="34" charset="0"/>
                <a:ea typeface="宋体" panose="02010600030101010101" pitchFamily="2" charset="-122"/>
              </a:rPr>
              <a:t>主要缺点和主要优点</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优点：实现简单。在读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写命令之后，加上实现循环检查的一系列指令即可</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因此才成为程序直接控制方式</a:t>
            </a:r>
            <a:r>
              <a:rPr lang="en-US" altLang="zh-CN">
                <a:latin typeface="Arial" panose="020B0604020202020204" pitchFamily="34" charset="0"/>
              </a:rPr>
              <a:t>)</a:t>
            </a:r>
            <a:endParaRPr lang="en-US" altLang="zh-CN">
              <a:latin typeface="Arial" panose="020B0604020202020204" pitchFamily="34" charset="0"/>
            </a:endParaRPr>
          </a:p>
          <a:p>
            <a:r>
              <a:rPr lang="zh-CN" altLang="en-US">
                <a:solidFill>
                  <a:srgbClr val="C00000"/>
                </a:solidFill>
                <a:latin typeface="Arial" panose="020B0604020202020204" pitchFamily="34" charset="0"/>
                <a:ea typeface="宋体" panose="02010600030101010101" pitchFamily="2" charset="-122"/>
              </a:rPr>
              <a:t>缺点：</a:t>
            </a:r>
            <a:r>
              <a:rPr lang="en-US" altLang="zh-CN">
                <a:solidFill>
                  <a:srgbClr val="C00000"/>
                </a:solidFill>
                <a:latin typeface="Arial" panose="020B0604020202020204" pitchFamily="34" charset="0"/>
              </a:rPr>
              <a:t>CPU</a:t>
            </a:r>
            <a:r>
              <a:rPr lang="zh-CN" altLang="en-US">
                <a:solidFill>
                  <a:srgbClr val="C00000"/>
                </a:solidFill>
                <a:latin typeface="Arial" panose="020B0604020202020204" pitchFamily="34" charset="0"/>
                <a:ea typeface="宋体" panose="02010600030101010101" pitchFamily="2" charset="-122"/>
              </a:rPr>
              <a:t>和</a:t>
            </a:r>
            <a:r>
              <a:rPr lang="en-US" altLang="zh-CN">
                <a:solidFill>
                  <a:srgbClr val="C00000"/>
                </a:solidFill>
                <a:latin typeface="Arial" panose="020B0604020202020204" pitchFamily="34" charset="0"/>
              </a:rPr>
              <a:t>I/O</a:t>
            </a:r>
            <a:r>
              <a:rPr lang="zh-CN" altLang="en-US">
                <a:solidFill>
                  <a:srgbClr val="C00000"/>
                </a:solidFill>
                <a:latin typeface="Arial" panose="020B0604020202020204" pitchFamily="34" charset="0"/>
                <a:ea typeface="宋体" panose="02010600030101010101" pitchFamily="2" charset="-122"/>
              </a:rPr>
              <a:t>设备只能串行工作，</a:t>
            </a:r>
            <a:r>
              <a:rPr lang="en-US" altLang="zh-CN">
                <a:solidFill>
                  <a:srgbClr val="C00000"/>
                </a:solidFill>
                <a:latin typeface="Arial" panose="020B0604020202020204" pitchFamily="34" charset="0"/>
              </a:rPr>
              <a:t>CPU</a:t>
            </a:r>
            <a:r>
              <a:rPr lang="zh-CN" altLang="en-US">
                <a:solidFill>
                  <a:srgbClr val="C00000"/>
                </a:solidFill>
                <a:latin typeface="Arial" panose="020B0604020202020204" pitchFamily="34" charset="0"/>
                <a:ea typeface="宋体" panose="02010600030101010101" pitchFamily="2" charset="-122"/>
              </a:rPr>
              <a:t>需要一直轮询检查，长期处于</a:t>
            </a:r>
            <a:r>
              <a:rPr lang="en-US" altLang="zh-CN">
                <a:solidFill>
                  <a:srgbClr val="C00000"/>
                </a:solidFill>
                <a:latin typeface="Arial" panose="020B0604020202020204" pitchFamily="34" charset="0"/>
              </a:rPr>
              <a:t>“</a:t>
            </a:r>
            <a:r>
              <a:rPr lang="zh-CN" altLang="en-US">
                <a:solidFill>
                  <a:srgbClr val="C00000"/>
                </a:solidFill>
                <a:latin typeface="Arial" panose="020B0604020202020204" pitchFamily="34" charset="0"/>
                <a:ea typeface="宋体" panose="02010600030101010101" pitchFamily="2" charset="-122"/>
              </a:rPr>
              <a:t>忙等</a:t>
            </a:r>
            <a:r>
              <a:rPr lang="en-US" altLang="zh-CN">
                <a:solidFill>
                  <a:srgbClr val="C00000"/>
                </a:solidFill>
                <a:latin typeface="Arial" panose="020B0604020202020204" pitchFamily="34" charset="0"/>
              </a:rPr>
              <a:t>”</a:t>
            </a:r>
            <a:r>
              <a:rPr lang="zh-CN" altLang="en-US">
                <a:solidFill>
                  <a:srgbClr val="C00000"/>
                </a:solidFill>
                <a:latin typeface="Arial" panose="020B0604020202020204" pitchFamily="34" charset="0"/>
                <a:ea typeface="宋体" panose="02010600030101010101" pitchFamily="2" charset="-122"/>
              </a:rPr>
              <a:t>状态</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利用率低。</a:t>
            </a:r>
            <a:endParaRPr lang="zh-CN" altLang="en-US">
              <a:latin typeface="Arial" panose="020B0604020202020204" pitchFamily="34" charset="0"/>
              <a:ea typeface="宋体" panose="02010600030101010101" pitchFamily="2" charset="-122"/>
            </a:endParaRPr>
          </a:p>
        </p:txBody>
      </p:sp>
      <p:sp>
        <p:nvSpPr>
          <p:cNvPr id="4" name="矩形 3"/>
          <p:cNvSpPr/>
          <p:nvPr/>
        </p:nvSpPr>
        <p:spPr>
          <a:xfrm>
            <a:off x="6516688" y="52387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6688" y="1622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3200" y="2693988"/>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6688" y="3717925"/>
            <a:ext cx="1296988" cy="693738"/>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6688" y="4724400"/>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34050"/>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19200"/>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17750"/>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067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4388" y="4411663"/>
            <a:ext cx="0"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4388" y="5435600"/>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335088"/>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肘形连接符 15"/>
          <p:cNvCxnSpPr>
            <a:stCxn id="9" idx="1"/>
            <a:endCxn id="4" idx="1"/>
          </p:cNvCxnSpPr>
          <p:nvPr/>
        </p:nvCxnSpPr>
        <p:spPr>
          <a:xfrm rot="10800000">
            <a:off x="6516688" y="871538"/>
            <a:ext cx="34925" cy="5218113"/>
          </a:xfrm>
          <a:prstGeom prst="bentConnector3">
            <a:avLst>
              <a:gd name="adj1" fmla="val 16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785" name="文本框 16"/>
          <p:cNvSpPr txBox="1"/>
          <p:nvPr/>
        </p:nvSpPr>
        <p:spPr>
          <a:xfrm>
            <a:off x="6024563" y="5805488"/>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2786" name="文本框 17"/>
          <p:cNvSpPr txBox="1"/>
          <p:nvPr/>
        </p:nvSpPr>
        <p:spPr>
          <a:xfrm>
            <a:off x="7235825" y="6427788"/>
            <a:ext cx="49371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453188"/>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788" name="文本框 19"/>
          <p:cNvSpPr txBox="1"/>
          <p:nvPr/>
        </p:nvSpPr>
        <p:spPr>
          <a:xfrm>
            <a:off x="7813675" y="684213"/>
            <a:ext cx="1330325"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2789" name="文本框 20"/>
          <p:cNvSpPr txBox="1"/>
          <p:nvPr/>
        </p:nvSpPr>
        <p:spPr>
          <a:xfrm>
            <a:off x="7813675" y="1773238"/>
            <a:ext cx="1330325"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2790" name="文本框 21"/>
          <p:cNvSpPr txBox="1"/>
          <p:nvPr/>
        </p:nvSpPr>
        <p:spPr>
          <a:xfrm>
            <a:off x="6083300" y="2492375"/>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2791" name="文本框 22"/>
          <p:cNvSpPr txBox="1"/>
          <p:nvPr/>
        </p:nvSpPr>
        <p:spPr>
          <a:xfrm>
            <a:off x="6321425" y="3384550"/>
            <a:ext cx="84296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2792" name="文本框 23"/>
          <p:cNvSpPr txBox="1"/>
          <p:nvPr/>
        </p:nvSpPr>
        <p:spPr>
          <a:xfrm>
            <a:off x="8101013" y="2860675"/>
            <a:ext cx="1042987" cy="404813"/>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2792" idx="1"/>
          </p:cNvCxnSpPr>
          <p:nvPr/>
        </p:nvCxnSpPr>
        <p:spPr>
          <a:xfrm>
            <a:off x="7777163" y="3049588"/>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794" name="文本框 25"/>
          <p:cNvSpPr txBox="1"/>
          <p:nvPr/>
        </p:nvSpPr>
        <p:spPr>
          <a:xfrm>
            <a:off x="7813675" y="3881438"/>
            <a:ext cx="1330325"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2795" name="文本框 29"/>
          <p:cNvSpPr txBox="1"/>
          <p:nvPr/>
        </p:nvSpPr>
        <p:spPr>
          <a:xfrm>
            <a:off x="7812088" y="4894263"/>
            <a:ext cx="1331912" cy="646112"/>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sp>
        <p:nvSpPr>
          <p:cNvPr id="31" name="圆角矩形标注 30"/>
          <p:cNvSpPr/>
          <p:nvPr/>
        </p:nvSpPr>
        <p:spPr>
          <a:xfrm>
            <a:off x="3276600" y="3063875"/>
            <a:ext cx="1465263" cy="576263"/>
          </a:xfrm>
          <a:prstGeom prst="wedgeRoundRectCallout">
            <a:avLst>
              <a:gd name="adj1" fmla="val -33585"/>
              <a:gd name="adj2" fmla="val 69845"/>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指的是</a:t>
            </a:r>
            <a:r>
              <a:rPr lang="en-US" altLang="zh-CN" strike="noStrike" noProof="1">
                <a:solidFill>
                  <a:schemeClr val="tx1"/>
                </a:solidFill>
              </a:rPr>
              <a:t>CPU</a:t>
            </a:r>
            <a:endParaRPr lang="en-US" altLang="zh-CN" strike="noStrike" noProof="1">
              <a:solidFill>
                <a:schemeClr val="tx1"/>
              </a:solidFill>
            </a:endParaRPr>
          </a:p>
          <a:p>
            <a:pPr algn="ctr" fontAlgn="base"/>
            <a:r>
              <a:rPr lang="zh-CN" altLang="en-US" strike="noStrike" noProof="1">
                <a:solidFill>
                  <a:schemeClr val="tx1"/>
                </a:solidFill>
              </a:rPr>
              <a:t>的寄存器</a:t>
            </a:r>
            <a:endParaRPr lang="zh-CN" altLang="en-US" strike="noStrike" noProof="1">
              <a:solidFill>
                <a:schemeClr val="tx1"/>
              </a:solidFill>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020929"/>
          <p:cNvSpPr>
            <a:spLocks noGrp="1"/>
          </p:cNvSpPr>
          <p:nvPr>
            <p:ph type="title"/>
          </p:nvPr>
        </p:nvSpPr>
        <p:spPr>
          <a:xfrm>
            <a:off x="0" y="0"/>
            <a:ext cx="8001000" cy="476250"/>
          </a:xfrm>
        </p:spPr>
        <p:txBody>
          <a:bodyPr anchor="ctr" anchorCtr="0"/>
          <a:p>
            <a:r>
              <a:rPr lang="zh-CN" altLang="en-US" dirty="0">
                <a:latin typeface="宋体" panose="02010600030101010101" pitchFamily="2" charset="-122"/>
                <a:ea typeface="宋体" panose="02010600030101010101" pitchFamily="2" charset="-122"/>
              </a:rPr>
              <a:t>第</a:t>
            </a:r>
            <a:r>
              <a:rPr lang="en-US" altLang="zh-CN">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章  设备管理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0242" name="文本占位符 1020930"/>
          <p:cNvSpPr>
            <a:spLocks noGrp="1"/>
          </p:cNvSpPr>
          <p:nvPr>
            <p:ph idx="1"/>
          </p:nvPr>
        </p:nvSpPr>
        <p:spPr>
          <a:xfrm>
            <a:off x="250825" y="908050"/>
            <a:ext cx="8424863" cy="4608513"/>
          </a:xfrm>
        </p:spPr>
        <p:txBody>
          <a:bodyPr anchor="t" anchorCtr="0"/>
          <a:p>
            <a:r>
              <a:rPr lang="zh-CN" altLang="en-US" dirty="0"/>
              <a:t>操作系统中负责</a:t>
            </a:r>
            <a:r>
              <a:rPr lang="en-US" altLang="zh-CN"/>
              <a:t>I/O</a:t>
            </a:r>
            <a:r>
              <a:rPr lang="zh-CN" altLang="en-US" dirty="0"/>
              <a:t>设备管理的部分称为</a:t>
            </a:r>
            <a:r>
              <a:rPr lang="en-US" altLang="zh-CN"/>
              <a:t>I/O</a:t>
            </a:r>
            <a:r>
              <a:rPr lang="zh-CN" altLang="en-US" dirty="0"/>
              <a:t>系统，完成设备管理功能，对</a:t>
            </a:r>
            <a:r>
              <a:rPr lang="en-US" altLang="zh-CN"/>
              <a:t>OS</a:t>
            </a:r>
            <a:r>
              <a:rPr lang="zh-CN" altLang="en-US" dirty="0"/>
              <a:t>影响非常大。与处理机管理、存储器管理密切相关，设备管理因此常常作为操作系统内核的一部分。</a:t>
            </a:r>
            <a:endParaRPr lang="zh-CN" altLang="en-US" dirty="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4818" name="文本框 1"/>
          <p:cNvSpPr txBox="1"/>
          <p:nvPr/>
        </p:nvSpPr>
        <p:spPr>
          <a:xfrm>
            <a:off x="3132138" y="549275"/>
            <a:ext cx="2319337" cy="398463"/>
          </a:xfrm>
          <a:prstGeom prst="rect">
            <a:avLst/>
          </a:prstGeom>
          <a:noFill/>
          <a:ln w="9525">
            <a:noFill/>
          </a:ln>
        </p:spPr>
        <p:txBody>
          <a:bodyPr wrap="square" anchor="t" anchorCtr="0">
            <a:spAutoFit/>
          </a:bodyPr>
          <a:p>
            <a:pPr algn="ctr"/>
            <a:r>
              <a:rPr lang="zh-CN" altLang="en-US" sz="2000">
                <a:latin typeface="Arial" panose="020B0604020202020204" pitchFamily="34" charset="0"/>
                <a:ea typeface="宋体" panose="02010600030101010101" pitchFamily="2" charset="-122"/>
              </a:rPr>
              <a:t>中断驱动方式</a:t>
            </a:r>
            <a:endParaRPr lang="zh-CN" altLang="en-US" sz="2000">
              <a:latin typeface="Arial" panose="020B0604020202020204" pitchFamily="34" charset="0"/>
              <a:ea typeface="宋体" panose="02010600030101010101" pitchFamily="2" charset="-122"/>
            </a:endParaRPr>
          </a:p>
        </p:txBody>
      </p:sp>
      <p:sp>
        <p:nvSpPr>
          <p:cNvPr id="4" name="矩形 3"/>
          <p:cNvSpPr/>
          <p:nvPr/>
        </p:nvSpPr>
        <p:spPr>
          <a:xfrm>
            <a:off x="6515100" y="58896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5100" y="168751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1613" y="2759075"/>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5100" y="3781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5100" y="4789488"/>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97550"/>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84288"/>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82838"/>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702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2800" y="4476750"/>
            <a:ext cx="1588"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2800" y="5500688"/>
            <a:ext cx="0" cy="296863"/>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400175"/>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31" name="文本框 16"/>
          <p:cNvSpPr txBox="1"/>
          <p:nvPr/>
        </p:nvSpPr>
        <p:spPr>
          <a:xfrm>
            <a:off x="6024563" y="5819775"/>
            <a:ext cx="493712"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4832" name="文本框 17"/>
          <p:cNvSpPr txBox="1"/>
          <p:nvPr/>
        </p:nvSpPr>
        <p:spPr>
          <a:xfrm>
            <a:off x="7235825" y="6492875"/>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518275"/>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34" name="文本框 19"/>
          <p:cNvSpPr txBox="1"/>
          <p:nvPr/>
        </p:nvSpPr>
        <p:spPr>
          <a:xfrm>
            <a:off x="7812088" y="749300"/>
            <a:ext cx="1331912"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4835" name="文本框 20"/>
          <p:cNvSpPr txBox="1"/>
          <p:nvPr/>
        </p:nvSpPr>
        <p:spPr>
          <a:xfrm>
            <a:off x="7812088" y="18383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4836" name="文本框 21"/>
          <p:cNvSpPr txBox="1"/>
          <p:nvPr/>
        </p:nvSpPr>
        <p:spPr>
          <a:xfrm>
            <a:off x="6083300" y="2557463"/>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4837" name="文本框 22"/>
          <p:cNvSpPr txBox="1"/>
          <p:nvPr/>
        </p:nvSpPr>
        <p:spPr>
          <a:xfrm>
            <a:off x="6321425" y="3448050"/>
            <a:ext cx="842963" cy="338138"/>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4838" name="文本框 23"/>
          <p:cNvSpPr txBox="1"/>
          <p:nvPr/>
        </p:nvSpPr>
        <p:spPr>
          <a:xfrm>
            <a:off x="8099425" y="2925763"/>
            <a:ext cx="1044575" cy="404812"/>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4838" idx="1"/>
          </p:cNvCxnSpPr>
          <p:nvPr/>
        </p:nvCxnSpPr>
        <p:spPr>
          <a:xfrm>
            <a:off x="7775575" y="3114675"/>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40" name="文本框 25"/>
          <p:cNvSpPr txBox="1"/>
          <p:nvPr/>
        </p:nvSpPr>
        <p:spPr>
          <a:xfrm>
            <a:off x="7812088" y="39465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4841" name="文本框 29"/>
          <p:cNvSpPr txBox="1"/>
          <p:nvPr/>
        </p:nvSpPr>
        <p:spPr>
          <a:xfrm>
            <a:off x="7812088" y="4959350"/>
            <a:ext cx="1330325" cy="644525"/>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cxnSp>
        <p:nvCxnSpPr>
          <p:cNvPr id="3" name="肘形连接符 2"/>
          <p:cNvCxnSpPr>
            <a:endCxn id="4" idx="1"/>
          </p:cNvCxnSpPr>
          <p:nvPr/>
        </p:nvCxnSpPr>
        <p:spPr>
          <a:xfrm rot="16200000" flipV="1">
            <a:off x="3900488" y="3551238"/>
            <a:ext cx="5229225" cy="3175"/>
          </a:xfrm>
          <a:prstGeom prst="bentConnector4">
            <a:avLst>
              <a:gd name="adj1" fmla="val -127"/>
              <a:gd name="adj2" fmla="val 208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43" name="文本框 15"/>
          <p:cNvSpPr txBox="1"/>
          <p:nvPr/>
        </p:nvSpPr>
        <p:spPr>
          <a:xfrm>
            <a:off x="107950" y="981075"/>
            <a:ext cx="5516563" cy="3168650"/>
          </a:xfrm>
          <a:prstGeom prst="rect">
            <a:avLst/>
          </a:prstGeom>
          <a:noFill/>
          <a:ln w="9525">
            <a:noFill/>
          </a:ln>
        </p:spPr>
        <p:txBody>
          <a:bodyPr wrap="square" anchor="t" anchorCtr="0">
            <a:spAutoFit/>
          </a:bodyPr>
          <a:p>
            <a:pPr algn="just"/>
            <a:r>
              <a:rPr lang="zh-CN" altLang="en-US" sz="2000">
                <a:latin typeface="Arial" panose="020B0604020202020204" pitchFamily="34" charset="0"/>
                <a:ea typeface="宋体" panose="02010600030101010101" pitchFamily="2" charset="-122"/>
              </a:rPr>
              <a:t>引入中断机制。由于</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设备速度很慢，因此在</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发出读</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写命令后，可</a:t>
            </a:r>
            <a:r>
              <a:rPr lang="zh-CN" altLang="en-US" sz="2000">
                <a:solidFill>
                  <a:srgbClr val="C00000"/>
                </a:solidFill>
                <a:latin typeface="Arial" panose="020B0604020202020204" pitchFamily="34" charset="0"/>
                <a:ea typeface="宋体" panose="02010600030101010101" pitchFamily="2" charset="-122"/>
              </a:rPr>
              <a:t>将等待</a:t>
            </a:r>
            <a:r>
              <a:rPr lang="en-US" altLang="zh-CN" sz="2000">
                <a:solidFill>
                  <a:srgbClr val="C00000"/>
                </a:solidFill>
                <a:latin typeface="Arial" panose="020B0604020202020204" pitchFamily="34" charset="0"/>
              </a:rPr>
              <a:t>I/O</a:t>
            </a:r>
            <a:r>
              <a:rPr lang="zh-CN" altLang="en-US" sz="2000">
                <a:solidFill>
                  <a:srgbClr val="C00000"/>
                </a:solidFill>
                <a:latin typeface="Arial" panose="020B0604020202020204" pitchFamily="34" charset="0"/>
                <a:ea typeface="宋体" panose="02010600030101010101" pitchFamily="2" charset="-122"/>
              </a:rPr>
              <a:t>的进程阻塞</a:t>
            </a:r>
            <a:r>
              <a:rPr lang="zh-CN" altLang="en-US" sz="2000">
                <a:latin typeface="Arial" panose="020B0604020202020204" pitchFamily="34" charset="0"/>
                <a:ea typeface="宋体" panose="02010600030101010101" pitchFamily="2" charset="-122"/>
              </a:rPr>
              <a:t>，先切换到别的进程执行。当</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完成后，控制器会向</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发出一个中断信号，</a:t>
            </a:r>
            <a:r>
              <a:rPr lang="en-US" altLang="zh-CN" sz="2000">
                <a:latin typeface="Arial" panose="020B0604020202020204" pitchFamily="34" charset="0"/>
              </a:rPr>
              <a:t>CPU</a:t>
            </a:r>
            <a:r>
              <a:rPr lang="zh-CN" altLang="en-US" sz="2000">
                <a:solidFill>
                  <a:srgbClr val="C00000"/>
                </a:solidFill>
                <a:latin typeface="Arial" panose="020B0604020202020204" pitchFamily="34" charset="0"/>
                <a:ea typeface="宋体" panose="02010600030101010101" pitchFamily="2" charset="-122"/>
              </a:rPr>
              <a:t>检测到中断信号后</a:t>
            </a:r>
            <a:r>
              <a:rPr lang="zh-CN" altLang="en-US" sz="2000">
                <a:latin typeface="Arial" panose="020B0604020202020204" pitchFamily="34" charset="0"/>
                <a:ea typeface="宋体" panose="02010600030101010101" pitchFamily="2" charset="-122"/>
              </a:rPr>
              <a:t>，会保存当前进程的运行环境信息，转去执行中断处理程序处理该中断。处理中断的过程中，</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从</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控制器读一个字的数据传送到</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寄存器，再写入主存。接着，</a:t>
            </a:r>
            <a:r>
              <a:rPr lang="en-US" altLang="zh-CN" sz="2000">
                <a:solidFill>
                  <a:srgbClr val="C00000"/>
                </a:solidFill>
                <a:latin typeface="Arial" panose="020B0604020202020204" pitchFamily="34" charset="0"/>
              </a:rPr>
              <a:t>CPU</a:t>
            </a:r>
            <a:r>
              <a:rPr lang="zh-CN" altLang="en-US" sz="2000">
                <a:solidFill>
                  <a:srgbClr val="C00000"/>
                </a:solidFill>
                <a:latin typeface="Arial" panose="020B0604020202020204" pitchFamily="34" charset="0"/>
                <a:ea typeface="宋体" panose="02010600030101010101" pitchFamily="2" charset="-122"/>
              </a:rPr>
              <a:t>恢复等待</a:t>
            </a:r>
            <a:r>
              <a:rPr lang="en-US" altLang="zh-CN" sz="2000">
                <a:solidFill>
                  <a:srgbClr val="C00000"/>
                </a:solidFill>
                <a:latin typeface="Arial" panose="020B0604020202020204" pitchFamily="34" charset="0"/>
              </a:rPr>
              <a:t>I/O</a:t>
            </a:r>
            <a:r>
              <a:rPr lang="zh-CN" altLang="en-US" sz="2000">
                <a:solidFill>
                  <a:srgbClr val="C00000"/>
                </a:solidFill>
                <a:latin typeface="Arial" panose="020B0604020202020204" pitchFamily="34" charset="0"/>
                <a:ea typeface="宋体" panose="02010600030101010101" pitchFamily="2" charset="-122"/>
              </a:rPr>
              <a:t>的进程</a:t>
            </a:r>
            <a:r>
              <a:rPr lang="en-US" altLang="zh-CN" sz="2000">
                <a:solidFill>
                  <a:srgbClr val="C00000"/>
                </a:solidFill>
                <a:latin typeface="Arial" panose="020B0604020202020204" pitchFamily="34" charset="0"/>
              </a:rPr>
              <a:t>(</a:t>
            </a:r>
            <a:r>
              <a:rPr lang="zh-CN" altLang="en-US" sz="2000">
                <a:solidFill>
                  <a:srgbClr val="C00000"/>
                </a:solidFill>
                <a:latin typeface="Arial" panose="020B0604020202020204" pitchFamily="34" charset="0"/>
                <a:ea typeface="宋体" panose="02010600030101010101" pitchFamily="2" charset="-122"/>
              </a:rPr>
              <a:t>或其他进程</a:t>
            </a:r>
            <a:r>
              <a:rPr lang="en-US" altLang="zh-CN" sz="2000">
                <a:solidFill>
                  <a:srgbClr val="C00000"/>
                </a:solidFill>
                <a:latin typeface="Arial" panose="020B0604020202020204" pitchFamily="34" charset="0"/>
              </a:rPr>
              <a:t>)</a:t>
            </a:r>
            <a:r>
              <a:rPr lang="zh-CN" altLang="en-US" sz="2000">
                <a:solidFill>
                  <a:srgbClr val="C00000"/>
                </a:solidFill>
                <a:latin typeface="Arial" panose="020B0604020202020204" pitchFamily="34" charset="0"/>
                <a:ea typeface="宋体" panose="02010600030101010101" pitchFamily="2" charset="-122"/>
              </a:rPr>
              <a:t>的运行环境，然后继续执行。</a:t>
            </a:r>
            <a:endParaRPr lang="zh-CN" altLang="en-US" sz="2000">
              <a:solidFill>
                <a:srgbClr val="C00000"/>
              </a:solidFill>
              <a:latin typeface="Arial" panose="020B0604020202020204" pitchFamily="34" charset="0"/>
              <a:ea typeface="宋体" panose="02010600030101010101" pitchFamily="2" charset="-122"/>
            </a:endParaRPr>
          </a:p>
        </p:txBody>
      </p:sp>
      <p:sp>
        <p:nvSpPr>
          <p:cNvPr id="34844" name="文本框 26"/>
          <p:cNvSpPr txBox="1"/>
          <p:nvPr/>
        </p:nvSpPr>
        <p:spPr>
          <a:xfrm>
            <a:off x="179388" y="4221163"/>
            <a:ext cx="5503862" cy="147637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注意：</a:t>
            </a:r>
            <a:r>
              <a:rPr lang="zh-CN" altLang="en-US">
                <a:latin typeface="Calibri" panose="020F0502020204030204" charset="0"/>
                <a:ea typeface="宋体" panose="02010600030101010101" pitchFamily="2" charset="-122"/>
              </a:rPr>
              <a:t>①</a:t>
            </a:r>
            <a:r>
              <a:rPr lang="en-US" altLang="zh-CN">
                <a:latin typeface="Calibri" panose="020F0502020204030204" charset="0"/>
              </a:rPr>
              <a:t> CPU</a:t>
            </a:r>
            <a:r>
              <a:rPr lang="zh-CN" altLang="en-US">
                <a:latin typeface="Calibri" panose="020F0502020204030204" charset="0"/>
                <a:ea typeface="宋体" panose="02010600030101010101" pitchFamily="2" charset="-122"/>
              </a:rPr>
              <a:t>会在每个指令周期的末尾检查中断</a:t>
            </a:r>
            <a:endParaRPr lang="zh-CN" altLang="en-US">
              <a:latin typeface="Calibri" panose="020F0502020204030204" charset="0"/>
              <a:ea typeface="宋体" panose="02010600030101010101" pitchFamily="2" charset="-122"/>
            </a:endParaRPr>
          </a:p>
          <a:p>
            <a:r>
              <a:rPr lang="en-US" altLang="zh-CN">
                <a:latin typeface="Calibri" panose="020F0502020204030204" charset="0"/>
              </a:rPr>
              <a:t>             ② </a:t>
            </a:r>
            <a:r>
              <a:rPr lang="zh-CN" altLang="en-US">
                <a:latin typeface="Calibri" panose="020F0502020204030204" charset="0"/>
                <a:ea typeface="宋体" panose="02010600030101010101" pitchFamily="2" charset="-122"/>
              </a:rPr>
              <a:t>中断处理过程中需要保存、恢复进程的运行</a:t>
            </a:r>
            <a:endParaRPr lang="zh-CN" altLang="en-US">
              <a:latin typeface="Calibri" panose="020F0502020204030204" charset="0"/>
              <a:ea typeface="宋体" panose="02010600030101010101" pitchFamily="2" charset="-122"/>
            </a:endParaRPr>
          </a:p>
          <a:p>
            <a:r>
              <a:rPr lang="zh-CN" altLang="en-US">
                <a:latin typeface="Calibri" panose="020F0502020204030204" charset="0"/>
                <a:ea typeface="宋体" panose="02010600030101010101" pitchFamily="2" charset="-122"/>
              </a:rPr>
              <a:t> </a:t>
            </a:r>
            <a:r>
              <a:rPr lang="en-US" altLang="zh-CN">
                <a:latin typeface="Calibri" panose="020F0502020204030204" charset="0"/>
              </a:rPr>
              <a:t>                  </a:t>
            </a:r>
            <a:r>
              <a:rPr lang="zh-CN" altLang="en-US">
                <a:latin typeface="Calibri" panose="020F0502020204030204" charset="0"/>
                <a:ea typeface="宋体" panose="02010600030101010101" pitchFamily="2" charset="-122"/>
              </a:rPr>
              <a:t>环境，这个过程是需要一定时间开销的。</a:t>
            </a:r>
            <a:endParaRPr lang="zh-CN" altLang="en-US">
              <a:latin typeface="Calibri" panose="020F0502020204030204" charset="0"/>
              <a:ea typeface="宋体" panose="02010600030101010101" pitchFamily="2" charset="-122"/>
            </a:endParaRPr>
          </a:p>
          <a:p>
            <a:r>
              <a:rPr lang="zh-CN" altLang="en-US">
                <a:latin typeface="Calibri" panose="020F0502020204030204" charset="0"/>
                <a:ea typeface="宋体" panose="02010600030101010101" pitchFamily="2" charset="-122"/>
              </a:rPr>
              <a:t> </a:t>
            </a:r>
            <a:r>
              <a:rPr lang="en-US" altLang="zh-CN">
                <a:latin typeface="Calibri" panose="020F0502020204030204" charset="0"/>
              </a:rPr>
              <a:t>                  </a:t>
            </a:r>
            <a:r>
              <a:rPr lang="zh-CN" altLang="en-US">
                <a:latin typeface="Calibri" panose="020F0502020204030204" charset="0"/>
                <a:ea typeface="宋体" panose="02010600030101010101" pitchFamily="2" charset="-122"/>
              </a:rPr>
              <a:t>可见，如果中断发生的频率太高，也会降</a:t>
            </a:r>
            <a:endParaRPr lang="zh-CN" altLang="en-US">
              <a:latin typeface="Calibri" panose="020F0502020204030204" charset="0"/>
              <a:ea typeface="宋体" panose="02010600030101010101" pitchFamily="2" charset="-122"/>
            </a:endParaRPr>
          </a:p>
          <a:p>
            <a:r>
              <a:rPr lang="zh-CN" altLang="en-US">
                <a:latin typeface="Calibri" panose="020F0502020204030204" charset="0"/>
                <a:ea typeface="宋体" panose="02010600030101010101" pitchFamily="2" charset="-122"/>
              </a:rPr>
              <a:t> </a:t>
            </a:r>
            <a:r>
              <a:rPr lang="en-US" altLang="zh-CN">
                <a:latin typeface="Calibri" panose="020F0502020204030204" charset="0"/>
              </a:rPr>
              <a:t>                  </a:t>
            </a:r>
            <a:r>
              <a:rPr lang="zh-CN" altLang="en-US">
                <a:latin typeface="Calibri" panose="020F0502020204030204" charset="0"/>
                <a:ea typeface="宋体" panose="02010600030101010101" pitchFamily="2" charset="-122"/>
              </a:rPr>
              <a:t>低系统性能。</a:t>
            </a:r>
            <a:endParaRPr lang="zh-CN" altLang="en-US">
              <a:latin typeface="Calibri" panose="020F0502020204030204" charset="0"/>
              <a:ea typeface="宋体" panose="02010600030101010101" pitchFamily="2" charset="-122"/>
            </a:endParaRPr>
          </a:p>
        </p:txBody>
      </p:sp>
      <p:sp>
        <p:nvSpPr>
          <p:cNvPr id="34845" name="文本框 27"/>
          <p:cNvSpPr txBox="1"/>
          <p:nvPr/>
        </p:nvSpPr>
        <p:spPr>
          <a:xfrm>
            <a:off x="7874000" y="1074738"/>
            <a:ext cx="1346200" cy="922337"/>
          </a:xfrm>
          <a:prstGeom prst="rect">
            <a:avLst/>
          </a:prstGeom>
          <a:noFill/>
          <a:ln w="9525">
            <a:noFill/>
          </a:ln>
        </p:spPr>
        <p:txBody>
          <a:bodyPr wrap="square" anchor="t" anchorCtr="0">
            <a:spAutoFit/>
          </a:bodyPr>
          <a:p>
            <a:r>
              <a:rPr lang="zh-CN" altLang="en-US">
                <a:solidFill>
                  <a:srgbClr val="C00000"/>
                </a:solidFill>
                <a:latin typeface="Arial" panose="020B0604020202020204" pitchFamily="34" charset="0"/>
                <a:ea typeface="宋体" panose="02010600030101010101" pitchFamily="2" charset="-122"/>
              </a:rPr>
              <a:t>做其他事情</a:t>
            </a:r>
            <a:endParaRPr lang="zh-CN" altLang="en-US">
              <a:solidFill>
                <a:srgbClr val="C00000"/>
              </a:solidFill>
              <a:latin typeface="Arial" panose="020B0604020202020204" pitchFamily="34" charset="0"/>
              <a:ea typeface="宋体" panose="02010600030101010101" pitchFamily="2" charset="-122"/>
            </a:endParaRPr>
          </a:p>
          <a:p>
            <a:endParaRPr lang="zh-CN" altLang="en-US">
              <a:solidFill>
                <a:srgbClr val="C00000"/>
              </a:solidFill>
              <a:latin typeface="Arial" panose="020B0604020202020204" pitchFamily="34" charset="0"/>
              <a:ea typeface="宋体" panose="02010600030101010101" pitchFamily="2" charset="-122"/>
            </a:endParaRPr>
          </a:p>
          <a:p>
            <a:r>
              <a:rPr lang="zh-CN" altLang="en-US">
                <a:solidFill>
                  <a:srgbClr val="C00000"/>
                </a:solidFill>
                <a:latin typeface="Arial" panose="020B0604020202020204" pitchFamily="34" charset="0"/>
                <a:ea typeface="宋体" panose="02010600030101010101" pitchFamily="2" charset="-122"/>
              </a:rPr>
              <a:t>中断</a:t>
            </a:r>
            <a:endParaRPr lang="zh-CN" altLang="en-US">
              <a:solidFill>
                <a:srgbClr val="C00000"/>
              </a:solidFill>
              <a:latin typeface="Arial" panose="020B0604020202020204" pitchFamily="34" charset="0"/>
              <a:ea typeface="宋体" panose="02010600030101010101" pitchFamily="2" charset="-122"/>
            </a:endParaRPr>
          </a:p>
        </p:txBody>
      </p:sp>
      <p:cxnSp>
        <p:nvCxnSpPr>
          <p:cNvPr id="29" name="直接箭头连接符 28"/>
          <p:cNvCxnSpPr/>
          <p:nvPr/>
        </p:nvCxnSpPr>
        <p:spPr>
          <a:xfrm flipV="1">
            <a:off x="7823200" y="1196975"/>
            <a:ext cx="133350" cy="4763"/>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7812088" y="1773238"/>
            <a:ext cx="144463"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5842" name="文本框 1"/>
          <p:cNvSpPr txBox="1"/>
          <p:nvPr/>
        </p:nvSpPr>
        <p:spPr>
          <a:xfrm>
            <a:off x="3132138" y="549275"/>
            <a:ext cx="2319337" cy="398463"/>
          </a:xfrm>
          <a:prstGeom prst="rect">
            <a:avLst/>
          </a:prstGeom>
          <a:noFill/>
          <a:ln w="9525">
            <a:noFill/>
          </a:ln>
        </p:spPr>
        <p:txBody>
          <a:bodyPr wrap="square" anchor="t" anchorCtr="0">
            <a:spAutoFit/>
          </a:bodyPr>
          <a:p>
            <a:pPr algn="ctr"/>
            <a:r>
              <a:rPr lang="zh-CN" altLang="en-US" sz="2000">
                <a:latin typeface="Arial" panose="020B0604020202020204" pitchFamily="34" charset="0"/>
                <a:ea typeface="宋体" panose="02010600030101010101" pitchFamily="2" charset="-122"/>
              </a:rPr>
              <a:t>中断驱动方式</a:t>
            </a:r>
            <a:endParaRPr lang="zh-CN" altLang="en-US" sz="2000">
              <a:latin typeface="Arial" panose="020B0604020202020204" pitchFamily="34" charset="0"/>
              <a:ea typeface="宋体" panose="02010600030101010101" pitchFamily="2" charset="-122"/>
            </a:endParaRPr>
          </a:p>
        </p:txBody>
      </p:sp>
      <p:sp>
        <p:nvSpPr>
          <p:cNvPr id="4" name="矩形 3"/>
          <p:cNvSpPr/>
          <p:nvPr/>
        </p:nvSpPr>
        <p:spPr>
          <a:xfrm>
            <a:off x="6515100" y="58896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5100" y="168751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1613" y="2759075"/>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5100" y="3781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5100" y="4789488"/>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97550"/>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84288"/>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82838"/>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702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2800" y="4476750"/>
            <a:ext cx="1588"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2800" y="5500688"/>
            <a:ext cx="0" cy="296863"/>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400175"/>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55" name="文本框 16"/>
          <p:cNvSpPr txBox="1"/>
          <p:nvPr/>
        </p:nvSpPr>
        <p:spPr>
          <a:xfrm>
            <a:off x="6024563" y="5819775"/>
            <a:ext cx="493712"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5856" name="文本框 17"/>
          <p:cNvSpPr txBox="1"/>
          <p:nvPr/>
        </p:nvSpPr>
        <p:spPr>
          <a:xfrm>
            <a:off x="7235825" y="6492875"/>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518275"/>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58" name="文本框 19"/>
          <p:cNvSpPr txBox="1"/>
          <p:nvPr/>
        </p:nvSpPr>
        <p:spPr>
          <a:xfrm>
            <a:off x="7812088" y="749300"/>
            <a:ext cx="1331912"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5859" name="文本框 20"/>
          <p:cNvSpPr txBox="1"/>
          <p:nvPr/>
        </p:nvSpPr>
        <p:spPr>
          <a:xfrm>
            <a:off x="7812088" y="18383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5860" name="文本框 21"/>
          <p:cNvSpPr txBox="1"/>
          <p:nvPr/>
        </p:nvSpPr>
        <p:spPr>
          <a:xfrm>
            <a:off x="6083300" y="2557463"/>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5861" name="文本框 22"/>
          <p:cNvSpPr txBox="1"/>
          <p:nvPr/>
        </p:nvSpPr>
        <p:spPr>
          <a:xfrm>
            <a:off x="6321425" y="3448050"/>
            <a:ext cx="842963" cy="338138"/>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5862" name="文本框 23"/>
          <p:cNvSpPr txBox="1"/>
          <p:nvPr/>
        </p:nvSpPr>
        <p:spPr>
          <a:xfrm>
            <a:off x="8099425" y="2925763"/>
            <a:ext cx="1044575" cy="404812"/>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5862" idx="1"/>
          </p:cNvCxnSpPr>
          <p:nvPr/>
        </p:nvCxnSpPr>
        <p:spPr>
          <a:xfrm>
            <a:off x="7775575" y="3114675"/>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64" name="文本框 25"/>
          <p:cNvSpPr txBox="1"/>
          <p:nvPr/>
        </p:nvSpPr>
        <p:spPr>
          <a:xfrm>
            <a:off x="7812088" y="39465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5865" name="文本框 29"/>
          <p:cNvSpPr txBox="1"/>
          <p:nvPr/>
        </p:nvSpPr>
        <p:spPr>
          <a:xfrm>
            <a:off x="7812088" y="4959350"/>
            <a:ext cx="1330325" cy="644525"/>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cxnSp>
        <p:nvCxnSpPr>
          <p:cNvPr id="3" name="肘形连接符 2"/>
          <p:cNvCxnSpPr>
            <a:endCxn id="4" idx="1"/>
          </p:cNvCxnSpPr>
          <p:nvPr/>
        </p:nvCxnSpPr>
        <p:spPr>
          <a:xfrm rot="16200000" flipV="1">
            <a:off x="3900488" y="3551238"/>
            <a:ext cx="5229225" cy="3175"/>
          </a:xfrm>
          <a:prstGeom prst="bentConnector4">
            <a:avLst>
              <a:gd name="adj1" fmla="val -127"/>
              <a:gd name="adj2" fmla="val 208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67" name="文本框 27"/>
          <p:cNvSpPr txBox="1"/>
          <p:nvPr/>
        </p:nvSpPr>
        <p:spPr>
          <a:xfrm>
            <a:off x="7874000" y="1074738"/>
            <a:ext cx="1346200" cy="922337"/>
          </a:xfrm>
          <a:prstGeom prst="rect">
            <a:avLst/>
          </a:prstGeom>
          <a:noFill/>
          <a:ln w="9525">
            <a:noFill/>
          </a:ln>
        </p:spPr>
        <p:txBody>
          <a:bodyPr wrap="square" anchor="t" anchorCtr="0">
            <a:spAutoFit/>
          </a:bodyPr>
          <a:p>
            <a:r>
              <a:rPr lang="zh-CN" altLang="en-US">
                <a:solidFill>
                  <a:srgbClr val="C00000"/>
                </a:solidFill>
                <a:latin typeface="Arial" panose="020B0604020202020204" pitchFamily="34" charset="0"/>
                <a:ea typeface="宋体" panose="02010600030101010101" pitchFamily="2" charset="-122"/>
              </a:rPr>
              <a:t>做其他事情</a:t>
            </a:r>
            <a:endParaRPr lang="zh-CN" altLang="en-US">
              <a:solidFill>
                <a:srgbClr val="C00000"/>
              </a:solidFill>
              <a:latin typeface="Arial" panose="020B0604020202020204" pitchFamily="34" charset="0"/>
              <a:ea typeface="宋体" panose="02010600030101010101" pitchFamily="2" charset="-122"/>
            </a:endParaRPr>
          </a:p>
          <a:p>
            <a:endParaRPr lang="zh-CN" altLang="en-US">
              <a:solidFill>
                <a:srgbClr val="C00000"/>
              </a:solidFill>
              <a:latin typeface="Arial" panose="020B0604020202020204" pitchFamily="34" charset="0"/>
              <a:ea typeface="宋体" panose="02010600030101010101" pitchFamily="2" charset="-122"/>
            </a:endParaRPr>
          </a:p>
          <a:p>
            <a:r>
              <a:rPr lang="zh-CN" altLang="en-US">
                <a:solidFill>
                  <a:srgbClr val="C00000"/>
                </a:solidFill>
                <a:latin typeface="Arial" panose="020B0604020202020204" pitchFamily="34" charset="0"/>
                <a:ea typeface="宋体" panose="02010600030101010101" pitchFamily="2" charset="-122"/>
              </a:rPr>
              <a:t>中断</a:t>
            </a:r>
            <a:endParaRPr lang="zh-CN" altLang="en-US">
              <a:solidFill>
                <a:srgbClr val="C00000"/>
              </a:solidFill>
              <a:latin typeface="Arial" panose="020B0604020202020204" pitchFamily="34" charset="0"/>
              <a:ea typeface="宋体" panose="02010600030101010101" pitchFamily="2" charset="-122"/>
            </a:endParaRPr>
          </a:p>
        </p:txBody>
      </p:sp>
      <p:cxnSp>
        <p:nvCxnSpPr>
          <p:cNvPr id="29" name="直接箭头连接符 28"/>
          <p:cNvCxnSpPr/>
          <p:nvPr/>
        </p:nvCxnSpPr>
        <p:spPr>
          <a:xfrm flipV="1">
            <a:off x="7823200" y="1196975"/>
            <a:ext cx="133350" cy="4763"/>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7812088" y="1773238"/>
            <a:ext cx="144463"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35870" name="文本框 31"/>
          <p:cNvSpPr txBox="1"/>
          <p:nvPr/>
        </p:nvSpPr>
        <p:spPr>
          <a:xfrm>
            <a:off x="76200" y="908050"/>
            <a:ext cx="5805488" cy="6134100"/>
          </a:xfrm>
          <a:prstGeom prst="rect">
            <a:avLst/>
          </a:prstGeom>
          <a:noFill/>
          <a:ln w="9525">
            <a:noFill/>
          </a:ln>
        </p:spPr>
        <p:txBody>
          <a:bodyPr wrap="square" anchor="t" anchorCtr="0"/>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 (</a:t>
            </a:r>
            <a:r>
              <a:rPr lang="zh-CN" altLang="en-US">
                <a:latin typeface="Arial" panose="020B0604020202020204" pitchFamily="34" charset="0"/>
                <a:ea typeface="宋体" panose="02010600030101010101" pitchFamily="2" charset="-122"/>
              </a:rPr>
              <a:t>见右图</a:t>
            </a:r>
            <a:r>
              <a:rPr lang="en-US" altLang="zh-CN">
                <a:latin typeface="Arial" panose="020B0604020202020204" pitchFamily="34" charset="0"/>
              </a:rPr>
              <a:t>: Key word: </a:t>
            </a:r>
            <a:r>
              <a:rPr lang="zh-CN" altLang="en-US">
                <a:latin typeface="Arial" panose="020B0604020202020204" pitchFamily="34" charset="0"/>
                <a:ea typeface="宋体" panose="02010600030101010101" pitchFamily="2" charset="-122"/>
              </a:rPr>
              <a:t>轮询</a:t>
            </a:r>
            <a:r>
              <a:rPr lang="en-US" altLang="zh-CN">
                <a:latin typeface="Arial" panose="020B0604020202020204" pitchFamily="34" charset="0"/>
              </a:rPr>
              <a:t>)</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2. CPU</a:t>
            </a:r>
            <a:r>
              <a:rPr lang="zh-CN" altLang="en-US">
                <a:latin typeface="Arial" panose="020B0604020202020204" pitchFamily="34" charset="0"/>
                <a:ea typeface="宋体" panose="02010600030101010101" pitchFamily="2" charset="-122"/>
              </a:rPr>
              <a:t>干预的频率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频率低很多，每次</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操作开始之前、完成之后需要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介入，</a:t>
            </a:r>
            <a:r>
              <a:rPr lang="zh-CN" altLang="en-US">
                <a:solidFill>
                  <a:srgbClr val="C00000"/>
                </a:solidFill>
                <a:latin typeface="Arial" panose="020B0604020202020204" pitchFamily="34" charset="0"/>
                <a:ea typeface="宋体" panose="02010600030101010101" pitchFamily="2" charset="-122"/>
              </a:rPr>
              <a:t>等待</a:t>
            </a:r>
            <a:r>
              <a:rPr lang="en-US" altLang="zh-CN">
                <a:solidFill>
                  <a:srgbClr val="C00000"/>
                </a:solidFill>
                <a:latin typeface="Arial" panose="020B0604020202020204" pitchFamily="34" charset="0"/>
              </a:rPr>
              <a:t>I/O</a:t>
            </a:r>
            <a:r>
              <a:rPr lang="zh-CN" altLang="en-US">
                <a:solidFill>
                  <a:srgbClr val="C00000"/>
                </a:solidFill>
                <a:latin typeface="Arial" panose="020B0604020202020204" pitchFamily="34" charset="0"/>
                <a:ea typeface="宋体" panose="02010600030101010101" pitchFamily="2" charset="-122"/>
              </a:rPr>
              <a:t>完成的过程中</a:t>
            </a:r>
            <a:r>
              <a:rPr lang="en-US" altLang="zh-CN">
                <a:solidFill>
                  <a:srgbClr val="C00000"/>
                </a:solidFill>
                <a:latin typeface="Arial" panose="020B0604020202020204" pitchFamily="34" charset="0"/>
              </a:rPr>
              <a:t>CPU</a:t>
            </a:r>
            <a:r>
              <a:rPr lang="zh-CN" altLang="en-US">
                <a:solidFill>
                  <a:srgbClr val="C00000"/>
                </a:solidFill>
                <a:latin typeface="Arial" panose="020B0604020202020204" pitchFamily="34" charset="0"/>
                <a:ea typeface="宋体" panose="02010600030101010101" pitchFamily="2" charset="-122"/>
              </a:rPr>
              <a:t>可以切换到别的进程执行</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3. </a:t>
            </a:r>
            <a:r>
              <a:rPr lang="zh-CN" altLang="en-US">
                <a:latin typeface="Arial" panose="020B0604020202020204" pitchFamily="34" charset="0"/>
                <a:ea typeface="宋体" panose="02010600030101010101" pitchFamily="2" charset="-122"/>
              </a:rPr>
              <a:t>数据传送的单位</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a:t>
            </a:r>
            <a:r>
              <a:rPr lang="zh-CN" altLang="en-US">
                <a:solidFill>
                  <a:srgbClr val="C00000"/>
                </a:solidFill>
                <a:latin typeface="Arial" panose="020B0604020202020204" pitchFamily="34" charset="0"/>
                <a:ea typeface="宋体" panose="02010600030101010101" pitchFamily="2" charset="-122"/>
              </a:rPr>
              <a:t>一个字。</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4. </a:t>
            </a:r>
            <a:r>
              <a:rPr lang="zh-CN" altLang="en-US">
                <a:latin typeface="Arial" panose="020B0604020202020204" pitchFamily="34" charset="0"/>
                <a:ea typeface="宋体" panose="02010600030101010101" pitchFamily="2" charset="-122"/>
              </a:rPr>
              <a:t>数据的流向</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读操作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数据输入</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》内存</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写操作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数据输出</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：内存</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每个字的读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写都需要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的帮助。</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5. </a:t>
            </a:r>
            <a:r>
              <a:rPr lang="zh-CN" altLang="en-US">
                <a:latin typeface="Arial" panose="020B0604020202020204" pitchFamily="34" charset="0"/>
                <a:ea typeface="宋体" panose="02010600030101010101" pitchFamily="2" charset="-122"/>
              </a:rPr>
              <a:t>主要缺点和主要优点</a:t>
            </a:r>
            <a:endParaRPr lang="zh-CN" altLang="en-US">
              <a:latin typeface="Arial" panose="020B0604020202020204" pitchFamily="34" charset="0"/>
              <a:ea typeface="宋体" panose="02010600030101010101" pitchFamily="2" charset="-122"/>
            </a:endParaRPr>
          </a:p>
          <a:p>
            <a:r>
              <a:rPr lang="zh-CN" altLang="en-US" sz="1600">
                <a:latin typeface="Arial" panose="020B0604020202020204" pitchFamily="34" charset="0"/>
                <a:ea typeface="宋体" panose="02010600030101010101" pitchFamily="2" charset="-122"/>
              </a:rPr>
              <a:t>优点：与</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程序直接控制方式</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相比，在</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中断驱动方式</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中，</a:t>
            </a:r>
            <a:r>
              <a:rPr lang="en-US" altLang="zh-CN" sz="1600">
                <a:latin typeface="Arial" panose="020B0604020202020204" pitchFamily="34" charset="0"/>
              </a:rPr>
              <a:t>I/O</a:t>
            </a:r>
            <a:r>
              <a:rPr lang="zh-CN" altLang="en-US" sz="1600">
                <a:latin typeface="Arial" panose="020B0604020202020204" pitchFamily="34" charset="0"/>
                <a:ea typeface="宋体" panose="02010600030101010101" pitchFamily="2" charset="-122"/>
              </a:rPr>
              <a:t>控制器会通过中断信号主动报告</a:t>
            </a:r>
            <a:r>
              <a:rPr lang="en-US" altLang="zh-CN" sz="1600">
                <a:latin typeface="Arial" panose="020B0604020202020204" pitchFamily="34" charset="0"/>
              </a:rPr>
              <a:t>I/O</a:t>
            </a:r>
            <a:r>
              <a:rPr lang="zh-CN" altLang="en-US" sz="1600">
                <a:latin typeface="Arial" panose="020B0604020202020204" pitchFamily="34" charset="0"/>
                <a:ea typeface="宋体" panose="02010600030101010101" pitchFamily="2" charset="-122"/>
              </a:rPr>
              <a:t>已完成，</a:t>
            </a:r>
            <a:r>
              <a:rPr lang="en-US" altLang="zh-CN" sz="1600">
                <a:latin typeface="Arial" panose="020B0604020202020204" pitchFamily="34" charset="0"/>
              </a:rPr>
              <a:t>CPU</a:t>
            </a:r>
            <a:r>
              <a:rPr lang="zh-CN" altLang="en-US" sz="1600">
                <a:latin typeface="Arial" panose="020B0604020202020204" pitchFamily="34" charset="0"/>
                <a:ea typeface="宋体" panose="02010600030101010101" pitchFamily="2" charset="-122"/>
              </a:rPr>
              <a:t>需要不断地轮询。</a:t>
            </a:r>
            <a:r>
              <a:rPr lang="en-US" altLang="zh-CN" sz="1600">
                <a:solidFill>
                  <a:srgbClr val="C00000"/>
                </a:solidFill>
                <a:latin typeface="Arial" panose="020B0604020202020204" pitchFamily="34" charset="0"/>
              </a:rPr>
              <a:t>CPU</a:t>
            </a:r>
            <a:r>
              <a:rPr lang="zh-CN" altLang="en-US" sz="1600">
                <a:solidFill>
                  <a:srgbClr val="C00000"/>
                </a:solidFill>
                <a:latin typeface="Arial" panose="020B0604020202020204" pitchFamily="34" charset="0"/>
                <a:ea typeface="宋体" panose="02010600030101010101" pitchFamily="2" charset="-122"/>
              </a:rPr>
              <a:t>和</a:t>
            </a:r>
            <a:r>
              <a:rPr lang="en-US" altLang="zh-CN" sz="1600">
                <a:solidFill>
                  <a:srgbClr val="C00000"/>
                </a:solidFill>
                <a:latin typeface="Arial" panose="020B0604020202020204" pitchFamily="34" charset="0"/>
              </a:rPr>
              <a:t>I/O</a:t>
            </a:r>
            <a:r>
              <a:rPr lang="zh-CN" altLang="en-US" sz="1600">
                <a:solidFill>
                  <a:srgbClr val="C00000"/>
                </a:solidFill>
                <a:latin typeface="Arial" panose="020B0604020202020204" pitchFamily="34" charset="0"/>
                <a:ea typeface="宋体" panose="02010600030101010101" pitchFamily="2" charset="-122"/>
              </a:rPr>
              <a:t>设备可并行工作</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rPr>
              <a:t>CPU</a:t>
            </a:r>
            <a:r>
              <a:rPr lang="zh-CN" altLang="en-US" sz="1600">
                <a:latin typeface="Arial" panose="020B0604020202020204" pitchFamily="34" charset="0"/>
                <a:ea typeface="宋体" panose="02010600030101010101" pitchFamily="2" charset="-122"/>
              </a:rPr>
              <a:t>利用率得到明显提升。</a:t>
            </a:r>
            <a:endParaRPr lang="en-US" altLang="zh-CN" sz="1600">
              <a:latin typeface="Arial" panose="020B0604020202020204" pitchFamily="34" charset="0"/>
            </a:endParaRPr>
          </a:p>
          <a:p>
            <a:r>
              <a:rPr lang="zh-CN" altLang="en-US" sz="1600">
                <a:solidFill>
                  <a:srgbClr val="C00000"/>
                </a:solidFill>
                <a:latin typeface="Arial" panose="020B0604020202020204" pitchFamily="34" charset="0"/>
                <a:ea typeface="宋体" panose="02010600030101010101" pitchFamily="2" charset="-122"/>
              </a:rPr>
              <a:t>缺点：</a:t>
            </a:r>
            <a:r>
              <a:rPr lang="zh-CN" altLang="en-US" sz="1600">
                <a:latin typeface="Arial" panose="020B0604020202020204" pitchFamily="34" charset="0"/>
                <a:ea typeface="宋体" panose="02010600030101010101" pitchFamily="2" charset="-122"/>
              </a:rPr>
              <a:t>每个字在</a:t>
            </a:r>
            <a:r>
              <a:rPr lang="en-US" altLang="zh-CN" sz="1600">
                <a:latin typeface="Arial" panose="020B0604020202020204" pitchFamily="34" charset="0"/>
              </a:rPr>
              <a:t>I/O</a:t>
            </a:r>
            <a:r>
              <a:rPr lang="zh-CN" altLang="en-US" sz="1600">
                <a:latin typeface="Arial" panose="020B0604020202020204" pitchFamily="34" charset="0"/>
                <a:ea typeface="宋体" panose="02010600030101010101" pitchFamily="2" charset="-122"/>
              </a:rPr>
              <a:t>设备与内存之间的传输，都需要经过</a:t>
            </a:r>
            <a:r>
              <a:rPr lang="en-US" altLang="zh-CN" sz="1600">
                <a:latin typeface="Arial" panose="020B0604020202020204" pitchFamily="34" charset="0"/>
              </a:rPr>
              <a:t>CPU</a:t>
            </a:r>
            <a:r>
              <a:rPr lang="zh-CN" altLang="en-US" sz="1600">
                <a:latin typeface="Arial" panose="020B0604020202020204" pitchFamily="34" charset="0"/>
                <a:ea typeface="宋体" panose="02010600030101010101" pitchFamily="2" charset="-122"/>
              </a:rPr>
              <a:t>。而</a:t>
            </a:r>
            <a:r>
              <a:rPr lang="zh-CN" altLang="en-US" sz="1600">
                <a:solidFill>
                  <a:srgbClr val="C00000"/>
                </a:solidFill>
                <a:latin typeface="Arial" panose="020B0604020202020204" pitchFamily="34" charset="0"/>
                <a:ea typeface="宋体" panose="02010600030101010101" pitchFamily="2" charset="-122"/>
              </a:rPr>
              <a:t>频繁的中断处理会消耗较多的</a:t>
            </a:r>
            <a:r>
              <a:rPr lang="en-US" altLang="zh-CN" sz="1600">
                <a:solidFill>
                  <a:srgbClr val="C00000"/>
                </a:solidFill>
                <a:latin typeface="Arial" panose="020B0604020202020204" pitchFamily="34" charset="0"/>
              </a:rPr>
              <a:t>CPU</a:t>
            </a:r>
            <a:r>
              <a:rPr lang="zh-CN" altLang="en-US" sz="1600">
                <a:solidFill>
                  <a:srgbClr val="C00000"/>
                </a:solidFill>
                <a:latin typeface="Arial" panose="020B0604020202020204" pitchFamily="34" charset="0"/>
                <a:ea typeface="宋体" panose="02010600030101010101" pitchFamily="2" charset="-122"/>
              </a:rPr>
              <a:t>时间。</a:t>
            </a:r>
            <a:endParaRPr lang="zh-CN" altLang="en-US" sz="1600">
              <a:solidFill>
                <a:srgbClr val="C00000"/>
              </a:solidFill>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033217"/>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37890" name="文本占位符 1033218"/>
          <p:cNvSpPr>
            <a:spLocks noGrp="1"/>
          </p:cNvSpPr>
          <p:nvPr>
            <p:ph idx="1"/>
          </p:nvPr>
        </p:nvSpPr>
        <p:spPr>
          <a:xfrm>
            <a:off x="0" y="522288"/>
            <a:ext cx="9144000" cy="5897562"/>
          </a:xfrm>
        </p:spPr>
        <p:txBody>
          <a:bodyPr anchor="t" anchorCtr="0"/>
          <a:p>
            <a:pPr marL="533400" indent="-533400"/>
            <a:r>
              <a:rPr lang="zh-CN" altLang="en-US" dirty="0"/>
              <a:t>缓冲区是用来保存在两个设备之间或在设备和应用程序之间所传输数据的内存区域。</a:t>
            </a:r>
            <a:endParaRPr lang="zh-CN" altLang="en-US" dirty="0"/>
          </a:p>
          <a:p>
            <a:pPr marL="533400" indent="-533400"/>
            <a:r>
              <a:rPr lang="en-US" altLang="zh-CN"/>
              <a:t>1.</a:t>
            </a:r>
            <a:r>
              <a:rPr lang="zh-CN" altLang="en-US" dirty="0"/>
              <a:t>引入缓冲区的原因</a:t>
            </a:r>
            <a:endParaRPr lang="zh-CN" altLang="en-US" dirty="0"/>
          </a:p>
          <a:p>
            <a:pPr marL="914400" lvl="1" indent="-457200">
              <a:buAutoNum type="circleNumDbPlain"/>
            </a:pPr>
            <a:r>
              <a:rPr lang="zh-CN" altLang="en-US" dirty="0"/>
              <a:t>处理数据的生产者和消费者速度不匹配。如从调制解调器上收到文件并保存到硬盘上。</a:t>
            </a:r>
            <a:endParaRPr lang="zh-CN" altLang="en-US" dirty="0"/>
          </a:p>
          <a:p>
            <a:pPr marL="914400" lvl="1" indent="-457200">
              <a:buAutoNum type="circleNumDbPlain"/>
            </a:pPr>
            <a:r>
              <a:rPr lang="zh-CN" altLang="en-US" dirty="0"/>
              <a:t>协调传输数据大小不一致的设备。</a:t>
            </a:r>
            <a:endParaRPr lang="zh-CN" altLang="en-US" dirty="0"/>
          </a:p>
          <a:p>
            <a:pPr marL="1371600" lvl="2" indent="-457200"/>
            <a:r>
              <a:rPr lang="zh-CN" altLang="en-US" dirty="0"/>
              <a:t>如计算机网络上，发送方消息被分成若干包，接收方在缓冲区中重组数据。</a:t>
            </a:r>
            <a:endParaRPr lang="zh-CN" altLang="en-US" dirty="0"/>
          </a:p>
          <a:p>
            <a:pPr marL="914400" lvl="1" indent="-457200">
              <a:buAutoNum type="circleNumDbPlain"/>
            </a:pPr>
            <a:r>
              <a:rPr lang="zh-CN" altLang="en-US" dirty="0"/>
              <a:t>减少对</a:t>
            </a:r>
            <a:r>
              <a:rPr lang="en-US" altLang="zh-CN"/>
              <a:t>CPU</a:t>
            </a:r>
            <a:r>
              <a:rPr lang="zh-CN" altLang="en-US" dirty="0"/>
              <a:t>的中断频率</a:t>
            </a:r>
            <a:endParaRPr lang="zh-CN" altLang="en-US" dirty="0"/>
          </a:p>
          <a:p>
            <a:pPr marL="1371600" lvl="2" indent="-457200"/>
            <a:r>
              <a:rPr lang="zh-CN" altLang="en-US" dirty="0"/>
              <a:t>例如：速率为</a:t>
            </a:r>
            <a:r>
              <a:rPr lang="en-US" altLang="zh-CN"/>
              <a:t>9.6Kb/s</a:t>
            </a:r>
            <a:r>
              <a:rPr lang="zh-CN" altLang="en-US" dirty="0"/>
              <a:t>的数据通信，每</a:t>
            </a:r>
            <a:r>
              <a:rPr lang="en-US" altLang="zh-CN"/>
              <a:t>100us</a:t>
            </a:r>
            <a:r>
              <a:rPr lang="zh-CN" altLang="en-US" dirty="0"/>
              <a:t>中断</a:t>
            </a:r>
            <a:r>
              <a:rPr lang="en-US" altLang="zh-CN"/>
              <a:t>CPU</a:t>
            </a:r>
            <a:r>
              <a:rPr lang="zh-CN" altLang="en-US" dirty="0"/>
              <a:t>一次，若设置</a:t>
            </a:r>
            <a:r>
              <a:rPr lang="en-US" altLang="zh-CN"/>
              <a:t>8</a:t>
            </a:r>
            <a:r>
              <a:rPr lang="zh-CN" altLang="en-US" dirty="0"/>
              <a:t>位缓冲，可使</a:t>
            </a:r>
            <a:r>
              <a:rPr lang="en-US" altLang="zh-CN"/>
              <a:t>CPU</a:t>
            </a:r>
            <a:r>
              <a:rPr lang="zh-CN" altLang="en-US" dirty="0"/>
              <a:t>被中断的频率降低为原来的</a:t>
            </a:r>
            <a:r>
              <a:rPr lang="en-US" altLang="zh-CN"/>
              <a:t>1/8</a:t>
            </a:r>
            <a:r>
              <a:rPr lang="zh-CN" altLang="en-US" dirty="0"/>
              <a:t>，再设置</a:t>
            </a:r>
            <a:r>
              <a:rPr lang="en-US" altLang="zh-CN"/>
              <a:t>8</a:t>
            </a:r>
            <a:r>
              <a:rPr lang="zh-CN" altLang="en-US" dirty="0"/>
              <a:t>位寄存器，使</a:t>
            </a:r>
            <a:r>
              <a:rPr lang="en-US" altLang="zh-CN"/>
              <a:t>CPU</a:t>
            </a:r>
            <a:r>
              <a:rPr lang="zh-CN" altLang="en-US" dirty="0"/>
              <a:t>中断响应的时间放宽到</a:t>
            </a:r>
            <a:r>
              <a:rPr lang="en-US" altLang="zh-CN"/>
              <a:t>800us</a:t>
            </a:r>
            <a:r>
              <a:rPr lang="zh-CN" altLang="en-US" dirty="0"/>
              <a:t>。</a:t>
            </a:r>
            <a:endParaRPr lang="zh-CN" altLang="en-US" dirty="0"/>
          </a:p>
          <a:p>
            <a:pPr marL="914400" lvl="1" indent="-457200">
              <a:buAutoNum type="circleNumDbPlain"/>
            </a:pPr>
            <a:r>
              <a:rPr lang="zh-CN" altLang="en-US" dirty="0"/>
              <a:t>提高</a:t>
            </a:r>
            <a:r>
              <a:rPr lang="en-US" altLang="zh-CN"/>
              <a:t>CPU</a:t>
            </a:r>
            <a:r>
              <a:rPr lang="zh-CN" altLang="en-US" dirty="0"/>
              <a:t>和</a:t>
            </a:r>
            <a:r>
              <a:rPr lang="en-US" altLang="zh-CN"/>
              <a:t>I/O</a:t>
            </a:r>
            <a:r>
              <a:rPr lang="zh-CN" altLang="en-US" dirty="0"/>
              <a:t>设备之间的并行性</a:t>
            </a:r>
            <a:endParaRPr lang="zh-CN" altLang="en-US" dirty="0"/>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占位符 1036289"/>
          <p:cNvSpPr>
            <a:spLocks noGrp="1"/>
          </p:cNvSpPr>
          <p:nvPr>
            <p:ph idx="1"/>
          </p:nvPr>
        </p:nvSpPr>
        <p:spPr>
          <a:xfrm>
            <a:off x="323850" y="693738"/>
            <a:ext cx="8496300" cy="5472112"/>
          </a:xfrm>
        </p:spPr>
        <p:txBody>
          <a:bodyPr anchor="t" anchorCtr="0"/>
          <a:p>
            <a:pPr>
              <a:lnSpc>
                <a:spcPct val="90000"/>
              </a:lnSpc>
            </a:pPr>
            <a:r>
              <a:rPr lang="en-US" altLang="zh-CN"/>
              <a:t>2. </a:t>
            </a:r>
            <a:r>
              <a:rPr lang="zh-CN" altLang="en-US" dirty="0"/>
              <a:t>单缓冲(</a:t>
            </a:r>
            <a:r>
              <a:rPr lang="en-US" altLang="zh-CN"/>
              <a:t>single buffer)：</a:t>
            </a:r>
            <a:endParaRPr lang="en-US" altLang="zh-CN"/>
          </a:p>
          <a:p>
            <a:pPr lvl="1">
              <a:lnSpc>
                <a:spcPct val="90000"/>
              </a:lnSpc>
            </a:pPr>
            <a:r>
              <a:rPr lang="zh-CN" altLang="en-US" dirty="0"/>
              <a:t>当用户进程发出</a:t>
            </a:r>
            <a:r>
              <a:rPr lang="en-US" altLang="zh-CN"/>
              <a:t>I/O</a:t>
            </a:r>
            <a:r>
              <a:rPr lang="zh-CN" altLang="en-US" dirty="0"/>
              <a:t>请求时，</a:t>
            </a:r>
            <a:r>
              <a:rPr lang="en-US" altLang="zh-CN"/>
              <a:t>OS</a:t>
            </a:r>
            <a:r>
              <a:rPr lang="zh-CN" altLang="en-US" dirty="0"/>
              <a:t>便在主存中为之分配一个缓冲区。</a:t>
            </a:r>
            <a:endParaRPr lang="zh-CN" altLang="en-US" dirty="0"/>
          </a:p>
          <a:p>
            <a:pPr lvl="1">
              <a:lnSpc>
                <a:spcPct val="90000"/>
              </a:lnSpc>
            </a:pPr>
            <a:r>
              <a:rPr lang="zh-CN" altLang="en-US" dirty="0"/>
              <a:t>一个缓冲区，</a:t>
            </a:r>
            <a:r>
              <a:rPr lang="en-US" altLang="zh-CN"/>
              <a:t>CPU</a:t>
            </a:r>
            <a:r>
              <a:rPr lang="zh-CN" altLang="en-US" dirty="0"/>
              <a:t>和外设轮流使用，一方处理完之后接着等待对方处理。</a:t>
            </a:r>
            <a:endParaRPr lang="zh-CN" altLang="en-US" dirty="0"/>
          </a:p>
          <a:p>
            <a:pPr>
              <a:lnSpc>
                <a:spcPct val="90000"/>
              </a:lnSpc>
            </a:pPr>
            <a:r>
              <a:rPr lang="en-US" altLang="zh-CN"/>
              <a:t>3. </a:t>
            </a:r>
            <a:r>
              <a:rPr lang="zh-CN" altLang="en-US" dirty="0"/>
              <a:t>双缓冲(</a:t>
            </a:r>
            <a:r>
              <a:rPr lang="en-US" altLang="zh-CN"/>
              <a:t>double buffer)：</a:t>
            </a:r>
            <a:endParaRPr lang="en-US" altLang="zh-CN"/>
          </a:p>
          <a:p>
            <a:pPr lvl="1">
              <a:lnSpc>
                <a:spcPct val="90000"/>
              </a:lnSpc>
            </a:pPr>
            <a:r>
              <a:rPr lang="zh-CN" altLang="en-US" dirty="0"/>
              <a:t>为了加快输入和输出速度，引入双缓冲区。</a:t>
            </a:r>
            <a:endParaRPr lang="zh-CN" altLang="en-US" dirty="0"/>
          </a:p>
          <a:p>
            <a:pPr lvl="1">
              <a:lnSpc>
                <a:spcPct val="90000"/>
              </a:lnSpc>
            </a:pPr>
            <a:r>
              <a:rPr lang="zh-CN" altLang="en-US" dirty="0"/>
              <a:t>设备输入时，先将数据送入第一缓冲区，装满后再转向第二缓冲区。</a:t>
            </a:r>
            <a:endParaRPr lang="zh-CN" altLang="en-US" dirty="0"/>
          </a:p>
          <a:p>
            <a:pPr lvl="1">
              <a:lnSpc>
                <a:spcPct val="90000"/>
              </a:lnSpc>
            </a:pPr>
            <a:r>
              <a:rPr lang="zh-CN" altLang="en-US" dirty="0"/>
              <a:t>此时</a:t>
            </a:r>
            <a:r>
              <a:rPr lang="en-US" altLang="zh-CN"/>
              <a:t>OS</a:t>
            </a:r>
            <a:r>
              <a:rPr lang="zh-CN" altLang="en-US" dirty="0"/>
              <a:t>可以从第一缓冲区移出数据，送入用户进程所在内存。</a:t>
            </a:r>
            <a:endParaRPr lang="zh-CN" altLang="en-US" dirty="0"/>
          </a:p>
          <a:p>
            <a:pPr lvl="1">
              <a:lnSpc>
                <a:spcPct val="90000"/>
              </a:lnSpc>
            </a:pPr>
            <a:r>
              <a:rPr lang="zh-CN" altLang="en-US" dirty="0"/>
              <a:t>两个缓冲区，</a:t>
            </a:r>
            <a:r>
              <a:rPr lang="en-US" altLang="zh-CN"/>
              <a:t>CPU</a:t>
            </a:r>
            <a:r>
              <a:rPr lang="zh-CN" altLang="en-US" dirty="0"/>
              <a:t>和外设都可以连续处理而无需等待对方。要求</a:t>
            </a:r>
            <a:r>
              <a:rPr lang="en-US" altLang="zh-CN"/>
              <a:t>CPU</a:t>
            </a:r>
            <a:r>
              <a:rPr lang="zh-CN" altLang="en-US" dirty="0"/>
              <a:t>和外设的速度相近。  </a:t>
            </a:r>
            <a:endParaRPr lang="zh-CN" altLang="en-US"/>
          </a:p>
        </p:txBody>
      </p:sp>
      <p:sp>
        <p:nvSpPr>
          <p:cNvPr id="39938" name="标题 1036290"/>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占位符 1038337"/>
          <p:cNvSpPr>
            <a:spLocks noGrp="1"/>
          </p:cNvSpPr>
          <p:nvPr>
            <p:ph idx="1"/>
          </p:nvPr>
        </p:nvSpPr>
        <p:spPr>
          <a:xfrm>
            <a:off x="323850" y="549275"/>
            <a:ext cx="8496300" cy="5975350"/>
          </a:xfrm>
        </p:spPr>
        <p:txBody>
          <a:bodyPr anchor="t" anchorCtr="0"/>
          <a:p>
            <a:r>
              <a:rPr lang="zh-CN" altLang="en-US" dirty="0"/>
              <a:t>例：某文件占</a:t>
            </a:r>
            <a:r>
              <a:rPr lang="en-US" altLang="zh-CN"/>
              <a:t>10</a:t>
            </a:r>
            <a:r>
              <a:rPr lang="zh-CN" altLang="en-US" dirty="0"/>
              <a:t>个磁盘块，现要把文件磁盘块逐个读入主存缓冲区，并送用户区进行分析。假设一个缓冲区与一个磁盘块大小一致。把磁盘块读入缓冲区的时间为</a:t>
            </a:r>
            <a:r>
              <a:rPr lang="en-US" altLang="zh-CN"/>
              <a:t>100s</a:t>
            </a:r>
            <a:r>
              <a:rPr lang="zh-CN" altLang="en-US" dirty="0"/>
              <a:t>，将缓冲区的数据传送到用户区的时间为</a:t>
            </a:r>
            <a:r>
              <a:rPr lang="en-US" altLang="zh-CN"/>
              <a:t>50s</a:t>
            </a:r>
            <a:r>
              <a:rPr lang="zh-CN" altLang="en-US" dirty="0"/>
              <a:t>，</a:t>
            </a:r>
            <a:r>
              <a:rPr lang="en-US" altLang="zh-CN"/>
              <a:t>CPU</a:t>
            </a:r>
            <a:r>
              <a:rPr lang="zh-CN" altLang="en-US" dirty="0"/>
              <a:t>对一块数据进行分析的时间是</a:t>
            </a:r>
            <a:r>
              <a:rPr lang="en-US" altLang="zh-CN"/>
              <a:t>50s</a:t>
            </a:r>
            <a:r>
              <a:rPr lang="zh-CN" altLang="en-US" dirty="0"/>
              <a:t>。在单缓冲和双缓冲结构下，读入并分析完该文件的时间分别是：</a:t>
            </a:r>
            <a:endParaRPr lang="zh-CN" altLang="en-US" dirty="0"/>
          </a:p>
          <a:p>
            <a:r>
              <a:rPr lang="en-US" altLang="zh-CN" dirty="0"/>
              <a:t>(100 + 50) * 10 + 50</a:t>
            </a:r>
            <a:endParaRPr lang="en-US" altLang="zh-CN" dirty="0"/>
          </a:p>
          <a:p>
            <a:r>
              <a:rPr lang="en-US" altLang="zh-CN" dirty="0"/>
              <a:t>(100) * 10 + 50 + 50 </a:t>
            </a:r>
            <a:endParaRPr lang="zh-CN" altLang="en-US" dirty="0"/>
          </a:p>
          <a:p>
            <a:r>
              <a:rPr lang="en-US" altLang="zh-CN"/>
              <a:t>A 1500s</a:t>
            </a:r>
            <a:r>
              <a:rPr lang="zh-CN" altLang="en-US" dirty="0"/>
              <a:t>、</a:t>
            </a:r>
            <a:r>
              <a:rPr lang="en-US" altLang="zh-CN"/>
              <a:t>1000s    B   1550s</a:t>
            </a:r>
            <a:r>
              <a:rPr lang="zh-CN" altLang="en-US" dirty="0"/>
              <a:t>、</a:t>
            </a:r>
            <a:r>
              <a:rPr lang="en-US" altLang="zh-CN"/>
              <a:t>1100s</a:t>
            </a:r>
            <a:endParaRPr lang="en-US" altLang="zh-CN"/>
          </a:p>
          <a:p>
            <a:endParaRPr lang="zh-CN" altLang="en-US" dirty="0"/>
          </a:p>
          <a:p>
            <a:r>
              <a:rPr lang="zh-CN" altLang="en-US" dirty="0"/>
              <a:t>答 </a:t>
            </a:r>
            <a:r>
              <a:rPr lang="en-US" altLang="zh-CN"/>
              <a:t>B</a:t>
            </a:r>
            <a:endParaRPr lang="en-US" altLang="zh-CN"/>
          </a:p>
        </p:txBody>
      </p:sp>
      <p:sp>
        <p:nvSpPr>
          <p:cNvPr id="41986" name="标题 1038338"/>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占位符 1039361"/>
          <p:cNvSpPr>
            <a:spLocks noGrp="1"/>
          </p:cNvSpPr>
          <p:nvPr>
            <p:ph idx="1"/>
          </p:nvPr>
        </p:nvSpPr>
        <p:spPr>
          <a:xfrm>
            <a:off x="323850" y="692150"/>
            <a:ext cx="8496300" cy="5832475"/>
          </a:xfrm>
        </p:spPr>
        <p:txBody>
          <a:bodyPr anchor="t" anchorCtr="0"/>
          <a:p>
            <a:r>
              <a:rPr lang="en-US" altLang="zh-CN"/>
              <a:t>4. </a:t>
            </a:r>
            <a:r>
              <a:rPr lang="zh-CN" altLang="en-US" dirty="0"/>
              <a:t>循环缓冲 </a:t>
            </a:r>
            <a:endParaRPr lang="en-US" altLang="zh-CN"/>
          </a:p>
          <a:p>
            <a:pPr lvl="1"/>
            <a:r>
              <a:rPr lang="zh-CN" altLang="en-US" dirty="0"/>
              <a:t>环形缓冲(</a:t>
            </a:r>
            <a:r>
              <a:rPr lang="en-US" altLang="zh-CN"/>
              <a:t>circular buffer)：</a:t>
            </a:r>
            <a:r>
              <a:rPr lang="zh-CN" altLang="en-US" dirty="0">
                <a:solidFill>
                  <a:srgbClr val="FF0000"/>
                </a:solidFill>
              </a:rPr>
              <a:t>多个</a:t>
            </a:r>
            <a:r>
              <a:rPr lang="zh-CN" altLang="en-US" dirty="0"/>
              <a:t>缓冲区，</a:t>
            </a:r>
            <a:r>
              <a:rPr lang="en-US" altLang="zh-CN"/>
              <a:t>CPU</a:t>
            </a:r>
            <a:r>
              <a:rPr lang="zh-CN" altLang="en-US" dirty="0"/>
              <a:t>和外设的处理速度可以相差较大。可参见“生产者－消费者问题”，</a:t>
            </a:r>
            <a:endParaRPr lang="zh-CN" altLang="en-US" dirty="0"/>
          </a:p>
          <a:p>
            <a:pPr lvl="1"/>
            <a:r>
              <a:rPr lang="zh-CN" altLang="en-US" dirty="0"/>
              <a:t>以上的缓冲区仅适用于特定的</a:t>
            </a:r>
            <a:r>
              <a:rPr lang="en-US" altLang="zh-CN"/>
              <a:t>I/O</a:t>
            </a:r>
            <a:r>
              <a:rPr lang="zh-CN" altLang="en-US" dirty="0"/>
              <a:t>进程和计算进程，属于专用缓冲区。系统较大时，会有多个专用缓冲区，消耗大量内存空间，利用率低，目前广泛使用公用缓冲池，池中设置了多个供若干进程共享的缓冲区。 </a:t>
            </a:r>
            <a:endParaRPr lang="zh-CN" altLang="en-US"/>
          </a:p>
        </p:txBody>
      </p:sp>
      <p:sp>
        <p:nvSpPr>
          <p:cNvPr id="44034" name="标题 1039362"/>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040389"/>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
        <p:nvSpPr>
          <p:cNvPr id="46082" name="文本占位符 1040385"/>
          <p:cNvSpPr>
            <a:spLocks noGrp="1"/>
          </p:cNvSpPr>
          <p:nvPr>
            <p:ph sz="half" idx="1"/>
          </p:nvPr>
        </p:nvSpPr>
        <p:spPr>
          <a:xfrm>
            <a:off x="0" y="457200"/>
            <a:ext cx="4495800" cy="3760788"/>
          </a:xfrm>
        </p:spPr>
        <p:txBody>
          <a:bodyPr anchor="t" anchorCtr="0"/>
          <a:p>
            <a:pPr marL="533400" indent="-533400" defTabSz="914400">
              <a:buClrTx/>
              <a:buSzTx/>
              <a:buFontTx/>
            </a:pPr>
            <a:r>
              <a:rPr lang="en-US" altLang="zh-CN" sz="2400"/>
              <a:t>5.  </a:t>
            </a:r>
            <a:r>
              <a:rPr lang="zh-CN" altLang="en-US" sz="2400" dirty="0"/>
              <a:t>缓冲池</a:t>
            </a:r>
            <a:endParaRPr lang="zh-CN" altLang="en-US" sz="2400" dirty="0"/>
          </a:p>
          <a:p>
            <a:pPr marL="914400" lvl="1" indent="-457200" defTabSz="914400"/>
            <a:r>
              <a:rPr lang="zh-CN" altLang="en-US" sz="2000" dirty="0"/>
              <a:t>缓冲池既可用于输入，又可用于输出，缓冲池中有三类缓冲区：</a:t>
            </a:r>
            <a:endParaRPr lang="zh-CN" altLang="en-US" sz="2000" dirty="0"/>
          </a:p>
          <a:p>
            <a:pPr marL="1371600" lvl="2" indent="-457200" defTabSz="914400">
              <a:buAutoNum type="circleNumDbPlain"/>
            </a:pPr>
            <a:r>
              <a:rPr lang="zh-CN" altLang="en-US" sz="2000" dirty="0">
                <a:solidFill>
                  <a:srgbClr val="FF0000"/>
                </a:solidFill>
              </a:rPr>
              <a:t>空闲缓冲区队列</a:t>
            </a:r>
            <a:r>
              <a:rPr lang="en-US" altLang="zh-CN" sz="2000" err="1">
                <a:solidFill>
                  <a:srgbClr val="FF0000"/>
                </a:solidFill>
              </a:rPr>
              <a:t>emq</a:t>
            </a:r>
            <a:endParaRPr lang="en-US" altLang="zh-CN" sz="2000">
              <a:solidFill>
                <a:srgbClr val="FF0000"/>
              </a:solidFill>
            </a:endParaRPr>
          </a:p>
          <a:p>
            <a:pPr marL="1371600" lvl="2" indent="-457200" defTabSz="914400">
              <a:buAutoNum type="circleNumDbPlain"/>
            </a:pPr>
            <a:r>
              <a:rPr lang="zh-CN" altLang="en-US" sz="2000" dirty="0">
                <a:solidFill>
                  <a:srgbClr val="FF0000"/>
                </a:solidFill>
              </a:rPr>
              <a:t>输入缓冲区队列</a:t>
            </a:r>
            <a:r>
              <a:rPr lang="en-US" altLang="zh-CN" sz="2000" err="1">
                <a:solidFill>
                  <a:srgbClr val="FF0000"/>
                </a:solidFill>
              </a:rPr>
              <a:t>inq</a:t>
            </a:r>
            <a:r>
              <a:rPr lang="zh-CN" altLang="en-US" sz="2000" dirty="0"/>
              <a:t>：由装满输入数据的缓冲区链成的队列。</a:t>
            </a:r>
            <a:endParaRPr lang="en-US" altLang="zh-CN" sz="2000"/>
          </a:p>
          <a:p>
            <a:pPr marL="1371600" lvl="2" indent="-457200" defTabSz="914400">
              <a:buAutoNum type="circleNumDbPlain"/>
            </a:pPr>
            <a:r>
              <a:rPr lang="zh-CN" altLang="en-US" sz="2000" dirty="0">
                <a:solidFill>
                  <a:srgbClr val="FF0000"/>
                </a:solidFill>
              </a:rPr>
              <a:t>输出缓冲区队列</a:t>
            </a:r>
            <a:r>
              <a:rPr lang="en-US" altLang="zh-CN" sz="2000" err="1">
                <a:solidFill>
                  <a:srgbClr val="FF0000"/>
                </a:solidFill>
              </a:rPr>
              <a:t>outq</a:t>
            </a:r>
            <a:r>
              <a:rPr lang="zh-CN" altLang="en-US" sz="2000" dirty="0"/>
              <a:t>：由装满输出数据的缓冲区链成的队列。</a:t>
            </a:r>
            <a:endParaRPr lang="zh-CN" altLang="en-US" sz="2000" dirty="0"/>
          </a:p>
        </p:txBody>
      </p:sp>
      <p:sp>
        <p:nvSpPr>
          <p:cNvPr id="46083" name="文本占位符 1040395"/>
          <p:cNvSpPr>
            <a:spLocks noGrp="1"/>
          </p:cNvSpPr>
          <p:nvPr>
            <p:ph sz="half" idx="2"/>
          </p:nvPr>
        </p:nvSpPr>
        <p:spPr>
          <a:xfrm>
            <a:off x="4787583" y="509588"/>
            <a:ext cx="4495800" cy="2628900"/>
          </a:xfrm>
        </p:spPr>
        <p:txBody>
          <a:bodyPr anchor="t" anchorCtr="0"/>
          <a:p>
            <a:pPr marL="457200" indent="-457200" defTabSz="914400">
              <a:buClrTx/>
              <a:buSzTx/>
              <a:buFontTx/>
            </a:pPr>
            <a:r>
              <a:rPr lang="zh-CN" altLang="en-US" sz="2400" dirty="0"/>
              <a:t>对缓冲池的操作：</a:t>
            </a:r>
            <a:endParaRPr lang="zh-CN" altLang="en-US" sz="2400" dirty="0"/>
          </a:p>
          <a:p>
            <a:pPr marL="838200" lvl="1" indent="-381000" defTabSz="914400">
              <a:buAutoNum type="circleNumDbPlain"/>
            </a:pPr>
            <a:r>
              <a:rPr lang="zh-CN" altLang="en-US" sz="2000" dirty="0">
                <a:solidFill>
                  <a:srgbClr val="FF0000"/>
                </a:solidFill>
              </a:rPr>
              <a:t>收容输入：</a:t>
            </a:r>
            <a:r>
              <a:rPr lang="zh-CN" altLang="en-US" sz="2000" dirty="0"/>
              <a:t>设备输入数据</a:t>
            </a:r>
            <a:endParaRPr lang="zh-CN" altLang="en-US" sz="2000" dirty="0"/>
          </a:p>
          <a:p>
            <a:pPr marL="838200" lvl="1" indent="-381000" defTabSz="914400">
              <a:buAutoNum type="circleNumDbPlain"/>
            </a:pPr>
            <a:r>
              <a:rPr lang="zh-CN" altLang="en-US" sz="2000" dirty="0">
                <a:solidFill>
                  <a:srgbClr val="FF0000"/>
                </a:solidFill>
              </a:rPr>
              <a:t>提取输入：</a:t>
            </a:r>
            <a:r>
              <a:rPr lang="zh-CN" altLang="en-US" sz="2000" dirty="0"/>
              <a:t>计算进程读入数据</a:t>
            </a:r>
            <a:endParaRPr lang="zh-CN" altLang="en-US" sz="2000" dirty="0"/>
          </a:p>
          <a:p>
            <a:pPr marL="838200" lvl="1" indent="-381000" defTabSz="914400">
              <a:buAutoNum type="circleNumDbPlain"/>
            </a:pPr>
            <a:r>
              <a:rPr lang="zh-CN" altLang="en-US" sz="2000" dirty="0">
                <a:solidFill>
                  <a:srgbClr val="FF0000"/>
                </a:solidFill>
              </a:rPr>
              <a:t>收容输出：</a:t>
            </a:r>
            <a:r>
              <a:rPr lang="zh-CN" altLang="en-US" sz="2000" dirty="0"/>
              <a:t>计算进程输出数据</a:t>
            </a:r>
            <a:endParaRPr lang="zh-CN" altLang="en-US" sz="2000" dirty="0"/>
          </a:p>
          <a:p>
            <a:pPr marL="838200" lvl="1" indent="-381000" defTabSz="914400">
              <a:buAutoNum type="circleNumDbPlain"/>
            </a:pPr>
            <a:r>
              <a:rPr lang="zh-CN" altLang="en-US" sz="2000" dirty="0">
                <a:solidFill>
                  <a:srgbClr val="FF0000"/>
                </a:solidFill>
              </a:rPr>
              <a:t>提取输出：</a:t>
            </a:r>
            <a:r>
              <a:rPr lang="zh-CN" altLang="en-US" sz="2000" dirty="0"/>
              <a:t>向设备输出数据。</a:t>
            </a:r>
            <a:endParaRPr lang="zh-CN" altLang="en-US" sz="2000" dirty="0"/>
          </a:p>
          <a:p>
            <a:pPr marL="838200" lvl="1" indent="-381000" defTabSz="914400"/>
            <a:r>
              <a:rPr lang="zh-CN" altLang="en-US" sz="2000" dirty="0"/>
              <a:t>访问各个缓冲区队列时，需进行互斥操作。</a:t>
            </a:r>
            <a:endParaRPr lang="zh-CN" altLang="en-US" sz="2000" dirty="0"/>
          </a:p>
        </p:txBody>
      </p:sp>
      <p:graphicFrame>
        <p:nvGraphicFramePr>
          <p:cNvPr id="46084" name="内容占位符 1040390"/>
          <p:cNvGraphicFramePr>
            <a:graphicFrameLocks noGrp="1"/>
          </p:cNvGraphicFramePr>
          <p:nvPr>
            <p:ph sz="half" idx="1"/>
          </p:nvPr>
        </p:nvGraphicFramePr>
        <p:xfrm>
          <a:off x="4283075" y="3644900"/>
          <a:ext cx="4716463" cy="2566988"/>
        </p:xfrm>
        <a:graphic>
          <a:graphicData uri="http://schemas.openxmlformats.org/presentationml/2006/ole">
            <mc:AlternateContent xmlns:mc="http://schemas.openxmlformats.org/markup-compatibility/2006">
              <mc:Choice xmlns:v="urn:schemas-microsoft-com:vml" Requires="v">
                <p:oleObj spid="_x0000_s3076" name="" r:id="rId1" imgW="5016500" imgH="2730500" progId="Visio.Drawing.11">
                  <p:embed/>
                </p:oleObj>
              </mc:Choice>
              <mc:Fallback>
                <p:oleObj name="" r:id="rId1" imgW="5016500" imgH="2730500" progId="Visio.Drawing.11">
                  <p:embed/>
                  <p:pic>
                    <p:nvPicPr>
                      <p:cNvPr id="0" name="图片 3075"/>
                      <p:cNvPicPr/>
                      <p:nvPr/>
                    </p:nvPicPr>
                    <p:blipFill>
                      <a:blip r:embed="rId2"/>
                      <a:stretch>
                        <a:fillRect/>
                      </a:stretch>
                    </p:blipFill>
                    <p:spPr>
                      <a:xfrm>
                        <a:off x="4283075" y="3644900"/>
                        <a:ext cx="4716463" cy="2566988"/>
                      </a:xfrm>
                      <a:prstGeom prst="rect">
                        <a:avLst/>
                      </a:prstGeom>
                      <a:noFill/>
                      <a:ln w="38100">
                        <a:miter/>
                      </a:ln>
                    </p:spPr>
                  </p:pic>
                </p:oleObj>
              </mc:Fallback>
            </mc:AlternateContent>
          </a:graphicData>
        </a:graphic>
      </p:graphicFrame>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043457"/>
          <p:cNvSpPr>
            <a:spLocks noGrp="1"/>
          </p:cNvSpPr>
          <p:nvPr>
            <p:ph type="title"/>
          </p:nvPr>
        </p:nvSpPr>
        <p:spPr/>
        <p:txBody>
          <a:bodyPr anchor="ctr" anchorCtr="0"/>
          <a:p>
            <a:r>
              <a:rPr lang="en-US" altLang="zh-CN" b="1">
                <a:ea typeface="宋体" panose="02010600030101010101" pitchFamily="2" charset="-122"/>
              </a:rPr>
              <a:t>6.4  I/O</a:t>
            </a:r>
            <a:r>
              <a:rPr lang="zh-CN" altLang="en-US" b="1" dirty="0">
                <a:ea typeface="宋体" panose="02010600030101010101" pitchFamily="2" charset="-122"/>
              </a:rPr>
              <a:t>软件</a:t>
            </a:r>
            <a:endParaRPr lang="zh-CN" altLang="en-US" b="1" dirty="0">
              <a:ea typeface="宋体" panose="02010600030101010101" pitchFamily="2" charset="-122"/>
            </a:endParaRPr>
          </a:p>
        </p:txBody>
      </p:sp>
      <p:sp>
        <p:nvSpPr>
          <p:cNvPr id="48130" name="文本占位符 1043458"/>
          <p:cNvSpPr>
            <a:spLocks noGrp="1"/>
          </p:cNvSpPr>
          <p:nvPr>
            <p:ph idx="1"/>
          </p:nvPr>
        </p:nvSpPr>
        <p:spPr>
          <a:xfrm>
            <a:off x="0" y="525463"/>
            <a:ext cx="9128125" cy="5875337"/>
          </a:xfrm>
        </p:spPr>
        <p:txBody>
          <a:bodyPr anchor="t" anchorCtr="0"/>
          <a:p>
            <a:r>
              <a:rPr lang="en-US" altLang="zh-CN"/>
              <a:t>I/O</a:t>
            </a:r>
            <a:r>
              <a:rPr lang="zh-CN" altLang="en-US" dirty="0"/>
              <a:t>软件的总体设计目标是高效性和通用性。</a:t>
            </a:r>
            <a:endParaRPr lang="zh-CN" altLang="en-US" dirty="0"/>
          </a:p>
          <a:p>
            <a:pPr lvl="1"/>
            <a:r>
              <a:rPr lang="zh-CN" altLang="en-US" dirty="0"/>
              <a:t>高效性是要确保</a:t>
            </a:r>
            <a:r>
              <a:rPr lang="en-US" altLang="zh-CN"/>
              <a:t>I/O</a:t>
            </a:r>
            <a:r>
              <a:rPr lang="zh-CN" altLang="en-US" dirty="0"/>
              <a:t>设备与</a:t>
            </a:r>
            <a:r>
              <a:rPr lang="en-US" altLang="zh-CN"/>
              <a:t>CPU</a:t>
            </a:r>
            <a:r>
              <a:rPr lang="zh-CN" altLang="en-US" dirty="0"/>
              <a:t>的并发性，以提高资源的利用率；</a:t>
            </a:r>
            <a:endParaRPr lang="zh-CN" altLang="en-US" dirty="0"/>
          </a:p>
          <a:p>
            <a:pPr lvl="1"/>
            <a:r>
              <a:rPr lang="zh-CN" altLang="en-US" dirty="0"/>
              <a:t>通用性是指尽可能地提供简单抽象、清晰而统一的接口，采用统一标准的方法，来管理所有的设备及所需的</a:t>
            </a:r>
            <a:r>
              <a:rPr lang="en-US" altLang="zh-CN"/>
              <a:t>I/O</a:t>
            </a:r>
            <a:r>
              <a:rPr lang="zh-CN" altLang="en-US" dirty="0"/>
              <a:t>操作。</a:t>
            </a:r>
            <a:endParaRPr lang="zh-CN" altLang="en-US" dirty="0"/>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占位符 1044481"/>
          <p:cNvSpPr>
            <a:spLocks noGrp="1"/>
          </p:cNvSpPr>
          <p:nvPr>
            <p:ph idx="1"/>
          </p:nvPr>
        </p:nvSpPr>
        <p:spPr>
          <a:xfrm>
            <a:off x="179388" y="692150"/>
            <a:ext cx="8637587" cy="4867275"/>
          </a:xfrm>
        </p:spPr>
        <p:txBody>
          <a:bodyPr anchor="t" anchorCtr="0"/>
          <a:p>
            <a:pPr algn="just">
              <a:lnSpc>
                <a:spcPct val="90000"/>
              </a:lnSpc>
            </a:pPr>
            <a:r>
              <a:rPr lang="en-US" altLang="zh-CN" sz="2400"/>
              <a:t>I/O</a:t>
            </a:r>
            <a:r>
              <a:rPr lang="zh-CN" altLang="en-US" sz="2400" dirty="0"/>
              <a:t>系统必须采用某种技术使</a:t>
            </a:r>
            <a:r>
              <a:rPr lang="en-US" altLang="zh-CN" sz="2400"/>
              <a:t>I/O</a:t>
            </a:r>
            <a:r>
              <a:rPr lang="zh-CN" altLang="en-US" sz="2400" dirty="0"/>
              <a:t>设备可以按统一的标准方式对待。</a:t>
            </a:r>
            <a:endParaRPr lang="zh-CN" altLang="en-US" sz="2400" dirty="0"/>
          </a:p>
          <a:p>
            <a:pPr lvl="1" algn="just">
              <a:lnSpc>
                <a:spcPct val="90000"/>
              </a:lnSpc>
            </a:pPr>
            <a:r>
              <a:rPr lang="zh-CN" altLang="en-US" dirty="0"/>
              <a:t>采用的方式有：抽象、包装与软件分层</a:t>
            </a:r>
            <a:endParaRPr lang="zh-CN" altLang="en-US" dirty="0"/>
          </a:p>
          <a:p>
            <a:pPr lvl="1" algn="just">
              <a:lnSpc>
                <a:spcPct val="90000"/>
              </a:lnSpc>
            </a:pPr>
            <a:r>
              <a:rPr lang="zh-CN" altLang="en-US" dirty="0"/>
              <a:t>可以从不同的</a:t>
            </a:r>
            <a:r>
              <a:rPr lang="en-US" altLang="zh-CN"/>
              <a:t>I/O</a:t>
            </a:r>
            <a:r>
              <a:rPr lang="zh-CN" altLang="en-US" dirty="0"/>
              <a:t>设备中抽象出一些通用类型。每个通用类型都可以通过一组标准函数（即接口）来访问。具体的差别被内核模块（设备驱动程序）所封装。</a:t>
            </a:r>
            <a:endParaRPr lang="zh-CN" altLang="en-US" dirty="0"/>
          </a:p>
          <a:p>
            <a:pPr lvl="1" algn="just">
              <a:lnSpc>
                <a:spcPct val="90000"/>
              </a:lnSpc>
            </a:pPr>
            <a:r>
              <a:rPr lang="zh-CN" altLang="en-US" dirty="0"/>
              <a:t>不同设备有自己的驱动程序，但提供了一组标准接口。设备驱动程序层为内核</a:t>
            </a:r>
            <a:r>
              <a:rPr lang="en-US" altLang="zh-CN"/>
              <a:t>I/O</a:t>
            </a:r>
            <a:r>
              <a:rPr lang="zh-CN" altLang="en-US" dirty="0"/>
              <a:t>子系统隐藏设备控制器之间的差异，从而简化了</a:t>
            </a:r>
            <a:r>
              <a:rPr lang="en-US" altLang="zh-CN"/>
              <a:t>OS</a:t>
            </a:r>
            <a:r>
              <a:rPr lang="zh-CN" altLang="en-US" dirty="0"/>
              <a:t>开发人员的任务，也有利于硬件制造商。</a:t>
            </a:r>
            <a:endParaRPr lang="zh-CN" altLang="en-US" dirty="0"/>
          </a:p>
          <a:p>
            <a:pPr lvl="1" algn="just">
              <a:lnSpc>
                <a:spcPct val="90000"/>
              </a:lnSpc>
            </a:pPr>
            <a:r>
              <a:rPr lang="zh-CN" altLang="en-US" dirty="0"/>
              <a:t>每种</a:t>
            </a:r>
            <a:r>
              <a:rPr lang="en-US" altLang="zh-CN"/>
              <a:t>OS</a:t>
            </a:r>
            <a:r>
              <a:rPr lang="zh-CN" altLang="en-US" dirty="0"/>
              <a:t>都有自己的设备驱动程序接口。故一个特定设备可能有多种设备驱动程序。</a:t>
            </a:r>
            <a:endParaRPr lang="zh-CN" altLang="en-US" dirty="0"/>
          </a:p>
          <a:p>
            <a:pPr lvl="1" algn="just">
              <a:lnSpc>
                <a:spcPct val="90000"/>
              </a:lnSpc>
            </a:pPr>
            <a:r>
              <a:rPr lang="zh-CN" altLang="en-US" dirty="0"/>
              <a:t>而</a:t>
            </a:r>
            <a:r>
              <a:rPr lang="en-US" altLang="zh-CN"/>
              <a:t>I/O</a:t>
            </a:r>
            <a:r>
              <a:rPr lang="zh-CN" altLang="en-US" dirty="0"/>
              <a:t>系统调用又为上层应用程序包装了硬件细节。</a:t>
            </a:r>
            <a:endParaRPr lang="zh-CN" altLang="en-US" dirty="0"/>
          </a:p>
        </p:txBody>
      </p:sp>
      <p:sp>
        <p:nvSpPr>
          <p:cNvPr id="50178" name="标题 1044482"/>
          <p:cNvSpPr>
            <a:spLocks noGrp="1"/>
          </p:cNvSpPr>
          <p:nvPr>
            <p:ph type="title"/>
          </p:nvPr>
        </p:nvSpPr>
        <p:spPr/>
        <p:txBody>
          <a:bodyPr anchor="ctr" anchorCtr="0"/>
          <a:p>
            <a:r>
              <a:rPr lang="en-US" altLang="zh-CN" b="1">
                <a:ea typeface="宋体" panose="02010600030101010101" pitchFamily="2" charset="-122"/>
              </a:rPr>
              <a:t>6.4  I/O</a:t>
            </a:r>
            <a:r>
              <a:rPr lang="zh-CN" altLang="en-US" b="1" dirty="0">
                <a:ea typeface="宋体" panose="02010600030101010101" pitchFamily="2" charset="-122"/>
              </a:rPr>
              <a:t>软件</a:t>
            </a:r>
            <a:endParaRPr lang="zh-CN" altLang="en-US" b="1" dirty="0">
              <a:ea typeface="宋体" panose="02010600030101010101" pitchFamily="2" charset="-122"/>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045505"/>
          <p:cNvSpPr>
            <a:spLocks noGrp="1"/>
          </p:cNvSpPr>
          <p:nvPr>
            <p:ph type="title"/>
          </p:nvPr>
        </p:nvSpPr>
        <p:spPr/>
        <p:txBody>
          <a:bodyPr anchor="ctr" anchorCtr="0"/>
          <a:p>
            <a:r>
              <a:rPr lang="en-US" altLang="zh-CN">
                <a:ea typeface="宋体" panose="02010600030101010101" pitchFamily="2" charset="-122"/>
              </a:rPr>
              <a:t>6.4.1  I/O</a:t>
            </a:r>
            <a:r>
              <a:rPr lang="zh-CN" altLang="en-US" dirty="0">
                <a:ea typeface="宋体" panose="02010600030101010101" pitchFamily="2" charset="-122"/>
              </a:rPr>
              <a:t>软件的设计目标和原则</a:t>
            </a:r>
            <a:endParaRPr lang="zh-CN" altLang="en-US" dirty="0">
              <a:ea typeface="宋体" panose="02010600030101010101" pitchFamily="2" charset="-122"/>
            </a:endParaRPr>
          </a:p>
        </p:txBody>
      </p:sp>
      <p:sp>
        <p:nvSpPr>
          <p:cNvPr id="51202" name="文本占位符 1045506"/>
          <p:cNvSpPr>
            <a:spLocks noGrp="1"/>
          </p:cNvSpPr>
          <p:nvPr>
            <p:ph idx="1"/>
          </p:nvPr>
        </p:nvSpPr>
        <p:spPr>
          <a:xfrm>
            <a:off x="107950" y="484188"/>
            <a:ext cx="8964613" cy="6257925"/>
          </a:xfrm>
        </p:spPr>
        <p:txBody>
          <a:bodyPr anchor="t" anchorCtr="0"/>
          <a:p>
            <a:pPr marL="457200" indent="-457200"/>
            <a:r>
              <a:rPr lang="en-US" altLang="zh-CN" sz="2400"/>
              <a:t>I/O</a:t>
            </a:r>
            <a:r>
              <a:rPr lang="zh-CN" altLang="en-US" sz="2400" dirty="0"/>
              <a:t>软件应达到的目标：</a:t>
            </a:r>
            <a:endParaRPr lang="zh-CN" altLang="en-US" sz="2400" dirty="0"/>
          </a:p>
          <a:p>
            <a:pPr marL="457200" indent="-457200">
              <a:buAutoNum type="arabicPeriod"/>
            </a:pPr>
            <a:r>
              <a:rPr lang="zh-CN" altLang="en-US" sz="2400" dirty="0"/>
              <a:t>与具体设备无关</a:t>
            </a:r>
            <a:endParaRPr lang="zh-CN" altLang="en-US" sz="2400" dirty="0"/>
          </a:p>
          <a:p>
            <a:pPr marL="838200" lvl="1" indent="-381000"/>
            <a:r>
              <a:rPr lang="zh-CN" altLang="en-US" sz="2000" dirty="0"/>
              <a:t>程序员只要知道如何使用</a:t>
            </a:r>
            <a:r>
              <a:rPr lang="en-US" altLang="zh-CN" sz="2000"/>
              <a:t>I/O</a:t>
            </a:r>
            <a:r>
              <a:rPr lang="zh-CN" altLang="en-US" sz="2000" dirty="0"/>
              <a:t>硬件资源完成所需的操作，而无需了解设备的有关具体实现细节。</a:t>
            </a:r>
            <a:endParaRPr lang="zh-CN" altLang="en-US" sz="2000" dirty="0"/>
          </a:p>
          <a:p>
            <a:pPr marL="838200" lvl="1" indent="-381000"/>
            <a:r>
              <a:rPr lang="en-US" altLang="zh-CN" sz="2000"/>
              <a:t>I/O</a:t>
            </a:r>
            <a:r>
              <a:rPr lang="zh-CN" altLang="en-US" sz="2000" dirty="0"/>
              <a:t>软件屏蔽设备的具体细节，向高层软件提供抽象的逻辑设备，并完成逻辑设备到物理设备的映射。</a:t>
            </a:r>
            <a:endParaRPr lang="zh-CN" altLang="en-US" sz="2000" dirty="0"/>
          </a:p>
          <a:p>
            <a:pPr marL="457200" indent="-457200">
              <a:buAutoNum type="arabicPeriod"/>
            </a:pPr>
            <a:r>
              <a:rPr lang="zh-CN" altLang="en-US" sz="2400" dirty="0"/>
              <a:t>统一命令</a:t>
            </a:r>
            <a:endParaRPr lang="zh-CN" altLang="en-US" sz="2400" dirty="0"/>
          </a:p>
          <a:p>
            <a:pPr marL="838200" lvl="1" indent="-381000"/>
            <a:r>
              <a:rPr lang="zh-CN" altLang="en-US" sz="2000" dirty="0"/>
              <a:t>系统中对各类不同物理设备采取预先设计的、统一的逻辑名称，所有软件以逻辑名访问设备，可能同一逻辑名在不同情况下对应不同物理设备。</a:t>
            </a:r>
            <a:endParaRPr lang="zh-CN" altLang="en-US" sz="2000" dirty="0"/>
          </a:p>
          <a:p>
            <a:pPr marL="457200" indent="-457200">
              <a:buAutoNum type="arabicPeriod"/>
            </a:pPr>
            <a:r>
              <a:rPr lang="zh-CN" altLang="en-US" sz="2400" dirty="0"/>
              <a:t>对错误的处理</a:t>
            </a:r>
            <a:endParaRPr lang="zh-CN" altLang="en-US" sz="2400" dirty="0"/>
          </a:p>
          <a:p>
            <a:pPr marL="838200" lvl="1" indent="-381000"/>
            <a:r>
              <a:rPr lang="en-US" altLang="zh-CN" sz="2000"/>
              <a:t>I/O</a:t>
            </a:r>
            <a:r>
              <a:rPr lang="zh-CN" altLang="en-US" sz="2000" dirty="0"/>
              <a:t>错误尽可能由接近硬件的低层软件处理，不让高层软件感知。</a:t>
            </a:r>
            <a:endParaRPr lang="zh-CN" altLang="en-US" sz="2000" dirty="0"/>
          </a:p>
          <a:p>
            <a:pPr marL="457200" indent="-457200">
              <a:buAutoNum type="arabicPeriod"/>
            </a:pPr>
            <a:r>
              <a:rPr lang="zh-CN" altLang="en-US" sz="2400" dirty="0"/>
              <a:t>缓冲技术</a:t>
            </a:r>
            <a:endParaRPr lang="zh-CN" altLang="en-US" sz="2400" dirty="0"/>
          </a:p>
          <a:p>
            <a:pPr marL="457200" indent="-457200">
              <a:buAutoNum type="arabicPeriod"/>
            </a:pPr>
            <a:r>
              <a:rPr lang="zh-CN" altLang="en-US" sz="2400" dirty="0"/>
              <a:t>设备的分配和释放</a:t>
            </a:r>
            <a:endParaRPr lang="zh-CN" altLang="en-US" sz="2400" dirty="0"/>
          </a:p>
          <a:p>
            <a:pPr marL="457200" indent="-457200">
              <a:buAutoNum type="arabicPeriod"/>
            </a:pPr>
            <a:r>
              <a:rPr lang="en-US" altLang="zh-CN" sz="2400"/>
              <a:t>I/O</a:t>
            </a:r>
            <a:r>
              <a:rPr lang="zh-CN" altLang="en-US" sz="2400" dirty="0"/>
              <a:t>控制方式</a:t>
            </a:r>
            <a:endParaRPr lang="zh-CN" altLang="en-US" sz="2400" dirty="0"/>
          </a:p>
          <a:p>
            <a:pPr marL="838200" lvl="1" indent="-381000"/>
            <a:r>
              <a:rPr lang="zh-CN" altLang="en-US" sz="2000" dirty="0"/>
              <a:t>对于不同的设备选择不同的</a:t>
            </a:r>
            <a:r>
              <a:rPr lang="en-US" altLang="zh-CN" sz="2000"/>
              <a:t>I/O</a:t>
            </a:r>
            <a:r>
              <a:rPr lang="zh-CN" altLang="en-US" sz="2000" dirty="0"/>
              <a:t>控制方式（程序</a:t>
            </a:r>
            <a:r>
              <a:rPr lang="en-US" altLang="zh-CN" sz="2000"/>
              <a:t>I/O</a:t>
            </a:r>
            <a:r>
              <a:rPr lang="zh-CN" altLang="en-US" sz="2000" dirty="0"/>
              <a:t>、中断、</a:t>
            </a:r>
            <a:r>
              <a:rPr lang="en-US" altLang="zh-CN" sz="2000"/>
              <a:t>DMA</a:t>
            </a:r>
            <a:r>
              <a:rPr lang="zh-CN" altLang="en-US" sz="2000" dirty="0"/>
              <a:t>、通道）。</a:t>
            </a:r>
            <a:endParaRPr lang="zh-CN" altLang="en-US" sz="2000" dirty="0"/>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文本占位符 1021953"/>
          <p:cNvSpPr>
            <a:spLocks noGrp="1"/>
          </p:cNvSpPr>
          <p:nvPr>
            <p:ph idx="1"/>
          </p:nvPr>
        </p:nvSpPr>
        <p:spPr>
          <a:xfrm>
            <a:off x="323850" y="692150"/>
            <a:ext cx="8496300" cy="4622800"/>
          </a:xfrm>
        </p:spPr>
        <p:txBody>
          <a:bodyPr anchor="t" anchorCtr="0"/>
          <a:p>
            <a:r>
              <a:rPr lang="zh-CN" altLang="en-US" dirty="0"/>
              <a:t>设备管理的主要对象</a:t>
            </a:r>
            <a:endParaRPr lang="zh-CN" altLang="en-US" dirty="0"/>
          </a:p>
          <a:p>
            <a:pPr lvl="1"/>
            <a:r>
              <a:rPr lang="en-US" altLang="zh-CN"/>
              <a:t>I/O</a:t>
            </a:r>
            <a:r>
              <a:rPr lang="zh-CN" altLang="en-US" dirty="0"/>
              <a:t>设备，设备控制器和</a:t>
            </a:r>
            <a:r>
              <a:rPr lang="en-US" altLang="zh-CN"/>
              <a:t>I/O</a:t>
            </a:r>
            <a:r>
              <a:rPr lang="zh-CN" altLang="en-US" dirty="0"/>
              <a:t>通道。</a:t>
            </a:r>
            <a:endParaRPr lang="zh-CN" altLang="en-US" dirty="0"/>
          </a:p>
          <a:p>
            <a:r>
              <a:rPr lang="zh-CN" altLang="en-US" dirty="0"/>
              <a:t>设备管理的基本任务</a:t>
            </a:r>
            <a:endParaRPr lang="zh-CN" altLang="en-US" dirty="0"/>
          </a:p>
          <a:p>
            <a:pPr lvl="1"/>
            <a:r>
              <a:rPr lang="zh-CN" altLang="en-US" dirty="0"/>
              <a:t>完成用户提出的</a:t>
            </a:r>
            <a:r>
              <a:rPr lang="en-US" altLang="zh-CN"/>
              <a:t>I/O</a:t>
            </a:r>
            <a:r>
              <a:rPr lang="zh-CN" altLang="en-US" dirty="0"/>
              <a:t>请求，提高</a:t>
            </a:r>
            <a:r>
              <a:rPr lang="en-US" altLang="zh-CN"/>
              <a:t>I/O</a:t>
            </a:r>
            <a:r>
              <a:rPr lang="zh-CN" altLang="en-US" dirty="0"/>
              <a:t>效率，提高</a:t>
            </a:r>
            <a:r>
              <a:rPr lang="en-US" altLang="zh-CN"/>
              <a:t>I/O</a:t>
            </a:r>
            <a:r>
              <a:rPr lang="zh-CN" altLang="en-US" dirty="0"/>
              <a:t>设备的利用率。</a:t>
            </a:r>
            <a:endParaRPr lang="zh-CN" altLang="en-US" dirty="0"/>
          </a:p>
          <a:p>
            <a:r>
              <a:rPr lang="zh-CN" altLang="en-US" dirty="0"/>
              <a:t>设备管理的主要功能</a:t>
            </a:r>
            <a:endParaRPr lang="zh-CN" altLang="en-US" dirty="0"/>
          </a:p>
          <a:p>
            <a:pPr lvl="1"/>
            <a:r>
              <a:rPr lang="zh-CN" altLang="en-US" dirty="0"/>
              <a:t>缓冲区管理，设备分配，设备处理，虚拟设备，实现设备独立性。</a:t>
            </a:r>
            <a:endParaRPr lang="zh-CN" altLang="en-US" dirty="0"/>
          </a:p>
          <a:p>
            <a:r>
              <a:rPr lang="en-US" altLang="zh-CN"/>
              <a:t>I/O</a:t>
            </a:r>
            <a:r>
              <a:rPr lang="zh-CN" altLang="en-US" dirty="0"/>
              <a:t>设备种类多操作差异大，设备管理是操作系统中最繁杂且与硬件最紧密相关的部分。</a:t>
            </a:r>
            <a:endParaRPr lang="zh-CN" altLang="en-US" dirty="0"/>
          </a:p>
        </p:txBody>
      </p:sp>
      <p:sp>
        <p:nvSpPr>
          <p:cNvPr id="12290" name="标题 1021954"/>
          <p:cNvSpPr>
            <a:spLocks noGrp="1"/>
          </p:cNvSpPr>
          <p:nvPr>
            <p:ph type="title"/>
          </p:nvPr>
        </p:nvSpPr>
        <p:spPr/>
        <p:txBody>
          <a:bodyPr anchor="ctr" anchorCtr="0"/>
          <a:p>
            <a:r>
              <a:rPr lang="zh-CN" altLang="en-US" dirty="0">
                <a:latin typeface="宋体" panose="02010600030101010101" pitchFamily="2" charset="-122"/>
                <a:ea typeface="宋体" panose="02010600030101010101" pitchFamily="2" charset="-122"/>
              </a:rPr>
              <a:t>第</a:t>
            </a:r>
            <a:r>
              <a:rPr lang="en-US" altLang="zh-CN">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章  设备管理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1047553"/>
          <p:cNvSpPr>
            <a:spLocks noGrp="1"/>
          </p:cNvSpPr>
          <p:nvPr>
            <p:ph idx="1"/>
          </p:nvPr>
        </p:nvSpPr>
        <p:spPr>
          <a:xfrm>
            <a:off x="0" y="549275"/>
            <a:ext cx="9144000" cy="1657350"/>
          </a:xfrm>
        </p:spPr>
        <p:txBody>
          <a:bodyPr anchor="t" anchorCtr="0"/>
          <a:p>
            <a:r>
              <a:rPr lang="en-US" altLang="zh-CN" sz="2400"/>
              <a:t>I/O</a:t>
            </a:r>
            <a:r>
              <a:rPr lang="zh-CN" altLang="en-US" sz="2400" dirty="0"/>
              <a:t>软件向下与硬件紧密相关，向上与用户紧密交互，它与进程管理、存储管理、文件系统都有联系。</a:t>
            </a:r>
            <a:endParaRPr lang="zh-CN" altLang="en-US" sz="2400" dirty="0"/>
          </a:p>
          <a:p>
            <a:r>
              <a:rPr lang="zh-CN" altLang="en-US" sz="2400" dirty="0"/>
              <a:t>为使复杂的</a:t>
            </a:r>
            <a:r>
              <a:rPr lang="en-US" altLang="zh-CN" sz="2400"/>
              <a:t>I/O</a:t>
            </a:r>
            <a:r>
              <a:rPr lang="zh-CN" altLang="en-US" sz="2400" dirty="0"/>
              <a:t>软件结构清晰、移植性好、易适应，多采用层次结构</a:t>
            </a:r>
            <a:endParaRPr lang="zh-CN" altLang="en-US" sz="2400" dirty="0"/>
          </a:p>
        </p:txBody>
      </p:sp>
      <p:sp>
        <p:nvSpPr>
          <p:cNvPr id="53250" name="标题 1047554"/>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pic>
        <p:nvPicPr>
          <p:cNvPr id="53251" name="图片 1047555" descr="i_o_software_layers"/>
          <p:cNvPicPr>
            <a:picLocks noChangeAspect="1"/>
          </p:cNvPicPr>
          <p:nvPr/>
        </p:nvPicPr>
        <p:blipFill>
          <a:blip r:embed="rId1"/>
          <a:srcRect l="10550" t="12093" r="11682" b="8798"/>
          <a:stretch>
            <a:fillRect/>
          </a:stretch>
        </p:blipFill>
        <p:spPr>
          <a:xfrm>
            <a:off x="2266950" y="1989138"/>
            <a:ext cx="5081588" cy="3875087"/>
          </a:xfrm>
          <a:prstGeom prst="rect">
            <a:avLst/>
          </a:prstGeom>
          <a:noFill/>
          <a:ln w="9525">
            <a:noFill/>
          </a:ln>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文本占位符 1049601"/>
          <p:cNvSpPr>
            <a:spLocks noGrp="1"/>
          </p:cNvSpPr>
          <p:nvPr>
            <p:ph idx="1"/>
          </p:nvPr>
        </p:nvSpPr>
        <p:spPr>
          <a:xfrm>
            <a:off x="323850" y="531813"/>
            <a:ext cx="8496300" cy="4619625"/>
          </a:xfrm>
        </p:spPr>
        <p:txBody>
          <a:bodyPr anchor="t" anchorCtr="0"/>
          <a:p>
            <a:pPr algn="just"/>
            <a:r>
              <a:rPr lang="en-US" altLang="zh-CN"/>
              <a:t>1</a:t>
            </a:r>
            <a:r>
              <a:rPr lang="zh-CN" altLang="en-US" dirty="0"/>
              <a:t>）用户级软件（指用户空间的</a:t>
            </a:r>
            <a:r>
              <a:rPr lang="en-US" altLang="zh-CN"/>
              <a:t>I/O</a:t>
            </a:r>
            <a:r>
              <a:rPr lang="zh-CN" altLang="en-US" dirty="0"/>
              <a:t>软件）</a:t>
            </a:r>
            <a:endParaRPr lang="zh-CN" altLang="en-US" dirty="0"/>
          </a:p>
          <a:p>
            <a:pPr lvl="1" algn="just"/>
            <a:r>
              <a:rPr lang="zh-CN" altLang="en-US" dirty="0"/>
              <a:t>用户与设备管理模块的接口，负责解释用户的应用请求，并将这种请求转化为具体的输入</a:t>
            </a:r>
            <a:r>
              <a:rPr lang="en-US" altLang="zh-CN"/>
              <a:t>/</a:t>
            </a:r>
            <a:r>
              <a:rPr lang="zh-CN" altLang="en-US" dirty="0"/>
              <a:t>输出操作。</a:t>
            </a:r>
            <a:endParaRPr lang="zh-CN" altLang="en-US" dirty="0"/>
          </a:p>
          <a:p>
            <a:pPr lvl="1" algn="just"/>
            <a:r>
              <a:rPr lang="zh-CN" altLang="en-US" dirty="0"/>
              <a:t>它将所有的设备看作逻辑资源，为用户进程提供各类</a:t>
            </a:r>
            <a:r>
              <a:rPr lang="en-US" altLang="zh-CN"/>
              <a:t>I/O</a:t>
            </a:r>
            <a:r>
              <a:rPr lang="zh-CN" altLang="en-US" dirty="0"/>
              <a:t>函数。用户以设备标识符和一些简单的函数来使用设备，如打开、关闭、读、写等。</a:t>
            </a:r>
            <a:endParaRPr lang="zh-CN" altLang="en-US" dirty="0"/>
          </a:p>
          <a:p>
            <a:pPr algn="just">
              <a:buNone/>
            </a:pPr>
            <a:r>
              <a:rPr lang="zh-CN" altLang="en-US" dirty="0"/>
              <a:t>  </a:t>
            </a:r>
            <a:r>
              <a:rPr lang="en-US" altLang="zh-CN"/>
              <a:t>2</a:t>
            </a:r>
            <a:r>
              <a:rPr lang="zh-CN" altLang="en-US" dirty="0"/>
              <a:t>）与设备无关的操作系统软件</a:t>
            </a:r>
            <a:r>
              <a:rPr lang="en-US" altLang="zh-CN"/>
              <a:t>(</a:t>
            </a:r>
            <a:r>
              <a:rPr lang="zh-CN" altLang="en-US" dirty="0"/>
              <a:t>设备无关层）</a:t>
            </a:r>
            <a:endParaRPr lang="zh-CN" altLang="en-US" dirty="0"/>
          </a:p>
          <a:p>
            <a:pPr lvl="1" algn="just"/>
            <a:r>
              <a:rPr lang="zh-CN" altLang="en-US" dirty="0"/>
              <a:t>负责实现与设备驱动程序的统一接口，设备命名，将逻辑设备名转换为物理设备名，实现设备的分配和回收，缓冲区管理，为设备管理和数据传送提供必要的存储空间。</a:t>
            </a:r>
            <a:endParaRPr lang="zh-CN" altLang="en-US" dirty="0"/>
          </a:p>
        </p:txBody>
      </p:sp>
      <p:sp>
        <p:nvSpPr>
          <p:cNvPr id="55298" name="标题 1049602"/>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050625"/>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sp>
        <p:nvSpPr>
          <p:cNvPr id="57346" name="文本占位符 1050626"/>
          <p:cNvSpPr>
            <a:spLocks noGrp="1"/>
          </p:cNvSpPr>
          <p:nvPr>
            <p:ph idx="1"/>
          </p:nvPr>
        </p:nvSpPr>
        <p:spPr>
          <a:xfrm>
            <a:off x="0" y="476250"/>
            <a:ext cx="9144000" cy="5924550"/>
          </a:xfrm>
        </p:spPr>
        <p:txBody>
          <a:bodyPr anchor="t" anchorCtr="0"/>
          <a:p>
            <a:pPr>
              <a:lnSpc>
                <a:spcPct val="90000"/>
              </a:lnSpc>
            </a:pPr>
            <a:r>
              <a:rPr lang="en-US" altLang="zh-CN"/>
              <a:t>3</a:t>
            </a:r>
            <a:r>
              <a:rPr lang="zh-CN" altLang="en-US" dirty="0"/>
              <a:t>）设备驱动程序</a:t>
            </a:r>
            <a:endParaRPr lang="zh-CN" altLang="en-US" dirty="0"/>
          </a:p>
          <a:p>
            <a:pPr lvl="1">
              <a:lnSpc>
                <a:spcPct val="90000"/>
              </a:lnSpc>
            </a:pPr>
            <a:r>
              <a:rPr lang="zh-CN" altLang="en-US" dirty="0"/>
              <a:t>与硬件直接相关，负责具体实现系统对设备发出的操作命令。</a:t>
            </a:r>
            <a:endParaRPr lang="zh-CN" altLang="en-US" dirty="0"/>
          </a:p>
          <a:p>
            <a:pPr>
              <a:lnSpc>
                <a:spcPct val="90000"/>
              </a:lnSpc>
            </a:pPr>
            <a:r>
              <a:rPr lang="en-US" altLang="zh-CN"/>
              <a:t>4</a:t>
            </a:r>
            <a:r>
              <a:rPr lang="zh-CN" altLang="en-US" dirty="0"/>
              <a:t>）设备中断处理程序</a:t>
            </a:r>
            <a:endParaRPr lang="zh-CN" altLang="en-US" dirty="0"/>
          </a:p>
          <a:p>
            <a:pPr lvl="1">
              <a:lnSpc>
                <a:spcPct val="90000"/>
              </a:lnSpc>
            </a:pPr>
            <a:r>
              <a:rPr lang="zh-CN" altLang="en-US" dirty="0"/>
              <a:t>中断处理程序是设备驱动程序中的一部分</a:t>
            </a:r>
            <a:endParaRPr lang="zh-CN" altLang="en-US" dirty="0"/>
          </a:p>
          <a:p>
            <a:pPr lvl="1">
              <a:lnSpc>
                <a:spcPct val="90000"/>
              </a:lnSpc>
            </a:pPr>
            <a:r>
              <a:rPr lang="zh-CN" altLang="en-US" dirty="0"/>
              <a:t>当进程进行</a:t>
            </a:r>
            <a:r>
              <a:rPr lang="en-US" altLang="zh-CN"/>
              <a:t>I/O</a:t>
            </a:r>
            <a:r>
              <a:rPr lang="zh-CN" altLang="en-US" dirty="0"/>
              <a:t>操作时，将其阻塞至</a:t>
            </a:r>
            <a:r>
              <a:rPr lang="en-US" altLang="zh-CN"/>
              <a:t>I/O</a:t>
            </a:r>
            <a:r>
              <a:rPr lang="zh-CN" altLang="en-US" dirty="0"/>
              <a:t>操作结束并发生中断。中断发生时，由中断处理程序启动请求排队的下一请求并解除等</a:t>
            </a:r>
            <a:r>
              <a:rPr lang="en-US" altLang="zh-CN"/>
              <a:t>I/O</a:t>
            </a:r>
            <a:r>
              <a:rPr lang="zh-CN" altLang="en-US" dirty="0"/>
              <a:t>进程的阻塞状态，使其能够继续执行。</a:t>
            </a:r>
            <a:endParaRPr lang="en-US" altLang="zh-CN"/>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文本占位符 1051649"/>
          <p:cNvSpPr>
            <a:spLocks noGrp="1"/>
          </p:cNvSpPr>
          <p:nvPr>
            <p:ph idx="1"/>
          </p:nvPr>
        </p:nvSpPr>
        <p:spPr>
          <a:xfrm>
            <a:off x="323850" y="692150"/>
            <a:ext cx="8496300" cy="4786313"/>
          </a:xfrm>
        </p:spPr>
        <p:txBody>
          <a:bodyPr anchor="t" anchorCtr="0"/>
          <a:p>
            <a:r>
              <a:rPr lang="zh-CN" altLang="en-US" dirty="0"/>
              <a:t>相关层（较低的层）用于将</a:t>
            </a:r>
            <a:r>
              <a:rPr lang="zh-CN" altLang="en-US" dirty="0">
                <a:solidFill>
                  <a:srgbClr val="FF0000"/>
                </a:solidFill>
              </a:rPr>
              <a:t>硬件特征</a:t>
            </a:r>
            <a:r>
              <a:rPr lang="zh-CN" altLang="en-US" dirty="0"/>
              <a:t>与</a:t>
            </a:r>
            <a:r>
              <a:rPr lang="zh-CN" altLang="en-US" dirty="0">
                <a:solidFill>
                  <a:srgbClr val="FF0000"/>
                </a:solidFill>
              </a:rPr>
              <a:t>无关层</a:t>
            </a:r>
            <a:r>
              <a:rPr lang="zh-CN" altLang="en-US" dirty="0"/>
              <a:t>（较高的层）隔离开，而无关层（较高的层）则参与向用户提供一个友好、清晰而规范的接口。</a:t>
            </a:r>
            <a:endParaRPr lang="zh-CN" altLang="en-US" dirty="0"/>
          </a:p>
          <a:p>
            <a:r>
              <a:rPr lang="zh-CN" altLang="en-US" dirty="0"/>
              <a:t>从功能上看，无关层是</a:t>
            </a:r>
            <a:r>
              <a:rPr lang="en-US" altLang="zh-CN"/>
              <a:t>I/O</a:t>
            </a:r>
            <a:r>
              <a:rPr lang="zh-CN" altLang="en-US" dirty="0"/>
              <a:t>管理的主要部分，从代码量看，驱动层是</a:t>
            </a:r>
            <a:r>
              <a:rPr lang="en-US" altLang="zh-CN"/>
              <a:t>I/O</a:t>
            </a:r>
            <a:r>
              <a:rPr lang="zh-CN" altLang="en-US" dirty="0"/>
              <a:t>管理的主要部分。</a:t>
            </a:r>
            <a:endParaRPr lang="zh-CN" altLang="en-US" dirty="0"/>
          </a:p>
          <a:p>
            <a:r>
              <a:rPr lang="zh-CN" altLang="en-US" dirty="0"/>
              <a:t>层次式结构的</a:t>
            </a:r>
            <a:r>
              <a:rPr lang="en-US" altLang="zh-CN"/>
              <a:t>I/O</a:t>
            </a:r>
            <a:r>
              <a:rPr lang="zh-CN" altLang="en-US" dirty="0"/>
              <a:t>软件中，只要层次间的接口不变，对每个层次的代码的修改，都不会引起其他层次的变更。</a:t>
            </a:r>
            <a:endParaRPr lang="zh-CN" altLang="en-US" dirty="0"/>
          </a:p>
          <a:p>
            <a:r>
              <a:rPr lang="zh-CN" altLang="en-US" dirty="0"/>
              <a:t>在不同操作系统中，层次的划分并不是固定的，各层的功能及层次间的接口都存在一定的差异。</a:t>
            </a:r>
            <a:endParaRPr lang="zh-CN" altLang="en-US" dirty="0"/>
          </a:p>
        </p:txBody>
      </p:sp>
      <p:sp>
        <p:nvSpPr>
          <p:cNvPr id="59394" name="标题 1051650"/>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7" name="文本占位符 1053697"/>
          <p:cNvPicPr>
            <a:picLocks noGrp="1" noChangeAspect="1"/>
          </p:cNvPicPr>
          <p:nvPr>
            <p:ph idx="1"/>
          </p:nvPr>
        </p:nvPicPr>
        <p:blipFill>
          <a:blip r:embed="rId1"/>
          <a:srcRect l="24350" t="780" r="24350" b="1387"/>
          <a:stretch>
            <a:fillRect/>
          </a:stretch>
        </p:blipFill>
        <p:spPr>
          <a:xfrm>
            <a:off x="684213" y="692150"/>
            <a:ext cx="7967662" cy="5876925"/>
          </a:xfrm>
          <a:ln w="57150" cmpd="thickThin">
            <a:solidFill>
              <a:schemeClr val="tx1"/>
            </a:solidFill>
            <a:miter/>
          </a:ln>
        </p:spPr>
      </p:pic>
      <p:sp>
        <p:nvSpPr>
          <p:cNvPr id="60418" name="文本框 1053698"/>
          <p:cNvSpPr txBox="1"/>
          <p:nvPr/>
        </p:nvSpPr>
        <p:spPr>
          <a:xfrm>
            <a:off x="1835150" y="0"/>
            <a:ext cx="5832475" cy="519113"/>
          </a:xfrm>
          <a:prstGeom prst="rect">
            <a:avLst/>
          </a:prstGeom>
          <a:noFill/>
          <a:ln w="28575">
            <a:noFill/>
          </a:ln>
        </p:spPr>
        <p:txBody>
          <a:bodyPr anchor="t" anchorCtr="0">
            <a:spAutoFit/>
          </a:bodyPr>
          <a:p>
            <a:pPr algn="ctr"/>
            <a:r>
              <a:rPr lang="en-US" altLang="zh-CN" sz="2800">
                <a:latin typeface="Tahoma" panose="020B0604030504040204" pitchFamily="34" charset="0"/>
              </a:rPr>
              <a:t>Life Cycle of An I/O Request</a:t>
            </a:r>
            <a:endParaRPr lang="zh-CN" altLang="en-US" sz="2800" dirty="0">
              <a:latin typeface="Tahoma" panose="020B0604030504040204" pitchFamily="34" charset="0"/>
              <a:ea typeface="宋体" panose="02010600030101010101" pitchFamily="2" charset="-122"/>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文本占位符 1054721"/>
          <p:cNvSpPr>
            <a:spLocks noGrp="1"/>
          </p:cNvSpPr>
          <p:nvPr>
            <p:ph idx="1"/>
          </p:nvPr>
        </p:nvSpPr>
        <p:spPr>
          <a:xfrm>
            <a:off x="323850" y="476250"/>
            <a:ext cx="8496300" cy="6048375"/>
          </a:xfrm>
        </p:spPr>
        <p:txBody>
          <a:bodyPr anchor="t" anchorCtr="0"/>
          <a:p>
            <a:r>
              <a:rPr lang="zh-CN" altLang="en-US" dirty="0"/>
              <a:t>例：用户程序发出磁盘</a:t>
            </a:r>
            <a:r>
              <a:rPr lang="en-US" altLang="zh-CN"/>
              <a:t>I/O</a:t>
            </a:r>
            <a:r>
              <a:rPr lang="zh-CN" altLang="en-US" dirty="0"/>
              <a:t>请求后，系统的正确处理流程是：</a:t>
            </a:r>
            <a:endParaRPr lang="zh-CN" altLang="en-US" dirty="0"/>
          </a:p>
          <a:p>
            <a:r>
              <a:rPr lang="en-US" altLang="zh-CN"/>
              <a:t>A </a:t>
            </a:r>
            <a:r>
              <a:rPr lang="zh-CN" altLang="en-US" dirty="0"/>
              <a:t>用户程序、系统调用处理程序、中断处理程序、设备驱动程序</a:t>
            </a:r>
            <a:endParaRPr lang="zh-CN" altLang="en-US" dirty="0"/>
          </a:p>
          <a:p>
            <a:r>
              <a:rPr lang="en-US" altLang="zh-CN"/>
              <a:t>B </a:t>
            </a:r>
            <a:r>
              <a:rPr lang="zh-CN" altLang="en-US" dirty="0"/>
              <a:t>用户程序、系统调用处理程序、设备驱动程序、中断处理程序</a:t>
            </a:r>
            <a:endParaRPr lang="zh-CN" altLang="en-US" dirty="0"/>
          </a:p>
          <a:p>
            <a:endParaRPr lang="en-US" altLang="zh-CN"/>
          </a:p>
          <a:p>
            <a:endParaRPr lang="en-US" altLang="zh-CN"/>
          </a:p>
          <a:p>
            <a:r>
              <a:rPr lang="zh-CN" altLang="en-US" dirty="0"/>
              <a:t>答：</a:t>
            </a:r>
            <a:r>
              <a:rPr lang="en-US" altLang="zh-CN"/>
              <a:t>B</a:t>
            </a:r>
            <a:endParaRPr lang="en-US" altLang="zh-CN"/>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文本占位符 1055745"/>
          <p:cNvSpPr>
            <a:spLocks noGrp="1"/>
          </p:cNvSpPr>
          <p:nvPr>
            <p:ph idx="1"/>
          </p:nvPr>
        </p:nvSpPr>
        <p:spPr/>
        <p:txBody>
          <a:bodyPr anchor="t" anchorCtr="0"/>
          <a:p>
            <a:r>
              <a:rPr lang="zh-CN" altLang="en-US" dirty="0"/>
              <a:t>例：本地用户通过键盘登录系统时，首先获得键盘输入信息的程序是：</a:t>
            </a:r>
            <a:endParaRPr lang="zh-CN" altLang="en-US" dirty="0"/>
          </a:p>
          <a:p>
            <a:r>
              <a:rPr lang="en-US" altLang="zh-CN"/>
              <a:t>A </a:t>
            </a:r>
            <a:r>
              <a:rPr lang="zh-CN" altLang="en-US" dirty="0"/>
              <a:t>命令解释程序</a:t>
            </a:r>
            <a:endParaRPr lang="zh-CN" altLang="en-US" dirty="0"/>
          </a:p>
          <a:p>
            <a:r>
              <a:rPr lang="en-US" altLang="zh-CN"/>
              <a:t>B </a:t>
            </a:r>
            <a:r>
              <a:rPr lang="zh-CN" altLang="en-US" dirty="0"/>
              <a:t>中断处理程序</a:t>
            </a:r>
            <a:endParaRPr lang="zh-CN" altLang="en-US" dirty="0"/>
          </a:p>
          <a:p>
            <a:r>
              <a:rPr lang="en-US" altLang="zh-CN"/>
              <a:t>C </a:t>
            </a:r>
            <a:r>
              <a:rPr lang="zh-CN" altLang="en-US" dirty="0"/>
              <a:t>系统调用服务程序</a:t>
            </a:r>
            <a:endParaRPr lang="zh-CN" altLang="en-US" dirty="0"/>
          </a:p>
          <a:p>
            <a:r>
              <a:rPr lang="en-US" altLang="zh-CN"/>
              <a:t>D </a:t>
            </a:r>
            <a:r>
              <a:rPr lang="zh-CN" altLang="en-US" dirty="0"/>
              <a:t>用户登录程序</a:t>
            </a:r>
            <a:endParaRPr lang="zh-CN" altLang="en-US" dirty="0"/>
          </a:p>
          <a:p>
            <a:endParaRPr lang="zh-CN" altLang="en-US" dirty="0"/>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1057793"/>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65538" name="文本占位符 1057794"/>
          <p:cNvSpPr>
            <a:spLocks noGrp="1"/>
          </p:cNvSpPr>
          <p:nvPr>
            <p:ph idx="1"/>
          </p:nvPr>
        </p:nvSpPr>
        <p:spPr>
          <a:xfrm>
            <a:off x="179388" y="549275"/>
            <a:ext cx="8640762" cy="6119813"/>
          </a:xfrm>
        </p:spPr>
        <p:txBody>
          <a:bodyPr anchor="t" anchorCtr="0"/>
          <a:p>
            <a:pPr marL="609600" indent="-609600"/>
            <a:r>
              <a:rPr lang="zh-CN" altLang="en-US" sz="2400" dirty="0"/>
              <a:t>设备驱动程序的功能</a:t>
            </a:r>
            <a:endParaRPr lang="zh-CN" altLang="en-US" sz="2400" dirty="0"/>
          </a:p>
          <a:p>
            <a:pPr marL="1066800" lvl="1" indent="-609600">
              <a:buAutoNum type="arabicPeriod"/>
            </a:pPr>
            <a:r>
              <a:rPr lang="zh-CN" altLang="en-US" dirty="0"/>
              <a:t>将上层软件发来的抽象要求转换为具体的要求，发送给设备控制器。如将盘块号转换为磁盘的盘面、磁道号及扇区号。</a:t>
            </a:r>
            <a:endParaRPr lang="zh-CN" altLang="en-US" dirty="0"/>
          </a:p>
          <a:p>
            <a:pPr marL="1066800" lvl="1" indent="-609600">
              <a:buAutoNum type="arabicPeriod"/>
            </a:pPr>
            <a:r>
              <a:rPr lang="zh-CN" altLang="en-US" dirty="0"/>
              <a:t>检查用户</a:t>
            </a:r>
            <a:r>
              <a:rPr lang="en-US" altLang="zh-CN"/>
              <a:t>I/O</a:t>
            </a:r>
            <a:r>
              <a:rPr lang="zh-CN" altLang="en-US" dirty="0"/>
              <a:t>请求的合法性，了解设备的状态，传递有关参数，设置设备的工作方式。</a:t>
            </a:r>
            <a:endParaRPr lang="zh-CN" altLang="en-US" dirty="0"/>
          </a:p>
          <a:p>
            <a:pPr marL="1066800" lvl="1" indent="-609600">
              <a:buAutoNum type="arabicPeriod"/>
            </a:pPr>
            <a:r>
              <a:rPr lang="zh-CN" altLang="en-US" dirty="0"/>
              <a:t>发出</a:t>
            </a:r>
            <a:r>
              <a:rPr lang="en-US" altLang="zh-CN"/>
              <a:t>I/O</a:t>
            </a:r>
            <a:r>
              <a:rPr lang="zh-CN" altLang="en-US" dirty="0"/>
              <a:t>命令，若设备空闲则启动。若设备忙，则将请求者的请求块挂在设备队列上。</a:t>
            </a:r>
            <a:endParaRPr lang="zh-CN" altLang="en-US" dirty="0"/>
          </a:p>
          <a:p>
            <a:pPr marL="1066800" lvl="1" indent="-609600">
              <a:buAutoNum type="arabicPeriod"/>
            </a:pPr>
            <a:r>
              <a:rPr lang="zh-CN" altLang="en-US" dirty="0"/>
              <a:t>及时响应通道或控制器发来的中断请求，调用相应的中断处理程序。</a:t>
            </a:r>
            <a:endParaRPr lang="zh-CN" altLang="en-US" dirty="0"/>
          </a:p>
          <a:p>
            <a:pPr marL="1066800" lvl="1" indent="-609600">
              <a:buAutoNum type="arabicPeriod"/>
            </a:pPr>
            <a:r>
              <a:rPr lang="zh-CN" altLang="en-US" dirty="0"/>
              <a:t>对于设置有通道的，自动构成通道程序</a:t>
            </a:r>
            <a:endParaRPr lang="zh-CN" altLang="en-US"/>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文本占位符 1058817"/>
          <p:cNvSpPr>
            <a:spLocks noGrp="1"/>
          </p:cNvSpPr>
          <p:nvPr>
            <p:ph idx="1"/>
          </p:nvPr>
        </p:nvSpPr>
        <p:spPr>
          <a:xfrm>
            <a:off x="323850" y="836613"/>
            <a:ext cx="8496300" cy="5688012"/>
          </a:xfrm>
        </p:spPr>
        <p:txBody>
          <a:bodyPr anchor="t" anchorCtr="0"/>
          <a:p>
            <a:pPr marL="609600" indent="-609600">
              <a:lnSpc>
                <a:spcPct val="90000"/>
              </a:lnSpc>
            </a:pPr>
            <a:r>
              <a:rPr lang="zh-CN" altLang="en-US" dirty="0"/>
              <a:t>设备处理方式</a:t>
            </a:r>
            <a:endParaRPr lang="zh-CN" altLang="en-US" dirty="0"/>
          </a:p>
          <a:p>
            <a:pPr marL="1066800" lvl="1" indent="-609600">
              <a:lnSpc>
                <a:spcPct val="90000"/>
              </a:lnSpc>
              <a:buAutoNum type="arabicPeriod"/>
            </a:pPr>
            <a:r>
              <a:rPr lang="zh-CN" altLang="en-US" dirty="0"/>
              <a:t>作为应用进程的一部分执行：与程序控制</a:t>
            </a:r>
            <a:r>
              <a:rPr lang="en-US" altLang="zh-CN"/>
              <a:t>I/O</a:t>
            </a:r>
            <a:r>
              <a:rPr lang="zh-CN" altLang="en-US" dirty="0"/>
              <a:t>相对应，难以对外设发出的中断作实时响应；</a:t>
            </a:r>
            <a:endParaRPr lang="zh-CN" altLang="en-US" dirty="0"/>
          </a:p>
          <a:p>
            <a:pPr marL="1066800" lvl="1" indent="-609600">
              <a:lnSpc>
                <a:spcPct val="90000"/>
              </a:lnSpc>
              <a:buAutoNum type="arabicPeriod"/>
            </a:pPr>
            <a:r>
              <a:rPr lang="zh-CN" altLang="en-US" dirty="0"/>
              <a:t>作为系统进程执行：为每类设备设置一个进程；或整个系统设置一个</a:t>
            </a:r>
            <a:r>
              <a:rPr lang="en-US" altLang="zh-CN"/>
              <a:t>I/O</a:t>
            </a:r>
            <a:r>
              <a:rPr lang="zh-CN" altLang="en-US" dirty="0"/>
              <a:t>进程，负责对各类设备的</a:t>
            </a:r>
            <a:r>
              <a:rPr lang="en-US" altLang="zh-CN"/>
              <a:t>I/O</a:t>
            </a:r>
            <a:r>
              <a:rPr lang="zh-CN" altLang="en-US" dirty="0"/>
              <a:t>进程的管理；也可设置一个输入进程和一个输出进程；</a:t>
            </a:r>
            <a:endParaRPr lang="zh-CN" altLang="en-US" dirty="0"/>
          </a:p>
          <a:p>
            <a:pPr marL="1066800" lvl="1" indent="-609600">
              <a:lnSpc>
                <a:spcPct val="90000"/>
              </a:lnSpc>
              <a:buAutoNum type="arabicPeriod"/>
            </a:pPr>
            <a:r>
              <a:rPr lang="zh-CN" altLang="en-US" dirty="0"/>
              <a:t>不设进程，作为</a:t>
            </a:r>
            <a:r>
              <a:rPr lang="en-US" altLang="zh-CN"/>
              <a:t>OS</a:t>
            </a:r>
            <a:r>
              <a:rPr lang="zh-CN" altLang="en-US" dirty="0"/>
              <a:t>核心中的设备驱动程序，供用户或系统进程调用。</a:t>
            </a:r>
            <a:endParaRPr lang="zh-CN" altLang="en-US"/>
          </a:p>
        </p:txBody>
      </p:sp>
      <p:sp>
        <p:nvSpPr>
          <p:cNvPr id="66562" name="标题 1058818"/>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endParaRPr lang="zh-CN" altLang="en-US" dirty="0">
              <a:ea typeface="宋体" panose="02010600030101010101" pitchFamily="2" charset="-122"/>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文本占位符 1059841"/>
          <p:cNvSpPr>
            <a:spLocks noGrp="1"/>
          </p:cNvSpPr>
          <p:nvPr>
            <p:ph idx="1"/>
          </p:nvPr>
        </p:nvSpPr>
        <p:spPr>
          <a:xfrm>
            <a:off x="250825" y="549275"/>
            <a:ext cx="8569325" cy="5975350"/>
          </a:xfrm>
        </p:spPr>
        <p:txBody>
          <a:bodyPr anchor="t" anchorCtr="0"/>
          <a:p>
            <a:pPr marL="609600" indent="-609600">
              <a:lnSpc>
                <a:spcPct val="90000"/>
              </a:lnSpc>
            </a:pPr>
            <a:r>
              <a:rPr lang="zh-CN" altLang="en-US" dirty="0"/>
              <a:t>设备驱动程序的特点</a:t>
            </a:r>
            <a:endParaRPr lang="zh-CN" altLang="en-US" dirty="0"/>
          </a:p>
          <a:p>
            <a:pPr marL="1066800" lvl="1" indent="-609600">
              <a:lnSpc>
                <a:spcPct val="90000"/>
              </a:lnSpc>
              <a:buAutoNum type="arabicPeriod"/>
            </a:pPr>
            <a:r>
              <a:rPr lang="zh-CN" altLang="en-US" dirty="0"/>
              <a:t>设备驱动程序是在</a:t>
            </a:r>
            <a:r>
              <a:rPr lang="en-US" altLang="zh-CN"/>
              <a:t>I/O</a:t>
            </a:r>
            <a:r>
              <a:rPr lang="zh-CN" altLang="en-US" dirty="0"/>
              <a:t>请求进程与设备控制器之间的桥梁，中转数据和控制。</a:t>
            </a:r>
            <a:endParaRPr lang="zh-CN" altLang="en-US" dirty="0"/>
          </a:p>
          <a:p>
            <a:pPr marL="1066800" lvl="1" indent="-609600">
              <a:lnSpc>
                <a:spcPct val="90000"/>
              </a:lnSpc>
              <a:buAutoNum type="arabicPeriod"/>
            </a:pPr>
            <a:r>
              <a:rPr lang="zh-CN" altLang="en-US" dirty="0"/>
              <a:t>设备驱动程序与</a:t>
            </a:r>
            <a:r>
              <a:rPr lang="en-US" altLang="zh-CN"/>
              <a:t>I/O</a:t>
            </a:r>
            <a:r>
              <a:rPr lang="zh-CN" altLang="en-US" dirty="0"/>
              <a:t>设备特性、控制方式及硬件密切相关，一般由厂商提供。</a:t>
            </a:r>
            <a:endParaRPr lang="zh-CN" altLang="en-US" dirty="0"/>
          </a:p>
          <a:p>
            <a:pPr marL="1066800" lvl="1" indent="-609600">
              <a:lnSpc>
                <a:spcPct val="90000"/>
              </a:lnSpc>
              <a:buAutoNum type="arabicPeriod"/>
            </a:pPr>
            <a:r>
              <a:rPr lang="zh-CN" altLang="en-US" dirty="0"/>
              <a:t>向上屏蔽设备细节：不同类型设备通常其设备驱动程序接口不同，同类设备的接口相同。因此，同类设备的不同型号，只要更换设备驱动程序则可由</a:t>
            </a:r>
            <a:r>
              <a:rPr lang="en-US" altLang="zh-CN"/>
              <a:t>OS</a:t>
            </a:r>
            <a:r>
              <a:rPr lang="zh-CN" altLang="en-US" dirty="0"/>
              <a:t>使用。</a:t>
            </a:r>
            <a:endParaRPr lang="zh-CN" altLang="en-US" dirty="0"/>
          </a:p>
          <a:p>
            <a:pPr marL="1066800" lvl="1" indent="-609600">
              <a:lnSpc>
                <a:spcPct val="90000"/>
              </a:lnSpc>
              <a:buAutoNum type="arabicPeriod"/>
            </a:pPr>
            <a:r>
              <a:rPr lang="zh-CN" altLang="en-US" dirty="0"/>
              <a:t>驱动程序允许可重入，一个正在运行的驱动程序可以被再次调用。</a:t>
            </a:r>
            <a:endParaRPr lang="zh-CN" altLang="en-US"/>
          </a:p>
        </p:txBody>
      </p:sp>
      <p:sp>
        <p:nvSpPr>
          <p:cNvPr id="67586" name="标题 1059842"/>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endParaRPr lang="zh-CN" altLang="en-US" dirty="0">
              <a:ea typeface="宋体" panose="02010600030101010101" pitchFamily="2" charset="-122"/>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022977"/>
          <p:cNvSpPr>
            <a:spLocks noGrp="1"/>
          </p:cNvSpPr>
          <p:nvPr>
            <p:ph type="title"/>
          </p:nvPr>
        </p:nvSpPr>
        <p:spPr/>
        <p:txBody>
          <a:bodyPr anchor="ctr" anchorCtr="0"/>
          <a:p>
            <a:r>
              <a:rPr lang="en-US" altLang="zh-CN">
                <a:latin typeface="宋体" panose="02010600030101010101" pitchFamily="2" charset="-122"/>
                <a:ea typeface="宋体" panose="02010600030101010101" pitchFamily="2" charset="-122"/>
              </a:rPr>
              <a:t>6.1   I/O</a:t>
            </a:r>
            <a:r>
              <a:rPr lang="zh-CN" altLang="en-US" dirty="0">
                <a:latin typeface="宋体" panose="02010600030101010101" pitchFamily="2" charset="-122"/>
                <a:ea typeface="宋体" panose="02010600030101010101" pitchFamily="2" charset="-122"/>
              </a:rPr>
              <a:t>系统概述</a:t>
            </a:r>
            <a:r>
              <a:rPr lang="en-US" altLang="zh-CN">
                <a:ea typeface="宋体" panose="02010600030101010101" pitchFamily="2" charset="-122"/>
              </a:rPr>
              <a:t> </a:t>
            </a:r>
            <a:endParaRPr lang="en-US" altLang="zh-CN">
              <a:ea typeface="宋体" panose="02010600030101010101" pitchFamily="2" charset="-122"/>
            </a:endParaRPr>
          </a:p>
        </p:txBody>
      </p:sp>
      <p:sp>
        <p:nvSpPr>
          <p:cNvPr id="14338" name="文本占位符 1022978"/>
          <p:cNvSpPr>
            <a:spLocks noGrp="1"/>
          </p:cNvSpPr>
          <p:nvPr>
            <p:ph idx="1"/>
          </p:nvPr>
        </p:nvSpPr>
        <p:spPr/>
        <p:txBody>
          <a:bodyPr anchor="t" anchorCtr="0"/>
          <a:p>
            <a:r>
              <a:rPr lang="en-US" altLang="zh-CN" sz="2400"/>
              <a:t>“I/O” </a:t>
            </a:r>
            <a:r>
              <a:rPr lang="zh-CN" altLang="en-US" sz="2400"/>
              <a:t>就是</a:t>
            </a:r>
            <a:r>
              <a:rPr lang="en-US" altLang="zh-CN" sz="2400"/>
              <a:t>“</a:t>
            </a:r>
            <a:r>
              <a:rPr lang="zh-CN" altLang="en-US" sz="2400"/>
              <a:t>输入输出</a:t>
            </a:r>
            <a:r>
              <a:rPr lang="en-US" altLang="zh-CN" sz="2400"/>
              <a:t>”</a:t>
            </a:r>
            <a:r>
              <a:rPr lang="zh-CN" altLang="en-US" sz="2400"/>
              <a:t>（</a:t>
            </a:r>
            <a:r>
              <a:rPr lang="en-US" altLang="zh-CN" sz="2400"/>
              <a:t>Input/Output</a:t>
            </a:r>
            <a:r>
              <a:rPr lang="zh-CN" altLang="en-US" sz="2400"/>
              <a:t>）</a:t>
            </a:r>
            <a:endParaRPr lang="zh-CN" altLang="en-US" sz="2400"/>
          </a:p>
          <a:p>
            <a:r>
              <a:rPr lang="en-US" altLang="zh-CN" sz="2400"/>
              <a:t>I/O</a:t>
            </a:r>
            <a:r>
              <a:rPr lang="zh-CN" altLang="en-US" sz="2400"/>
              <a:t>设备就是可以将数据输入到计算机，或者可以接收计算机输出数据的外部设备，属于计算机中的硬件部件。</a:t>
            </a:r>
            <a:endParaRPr lang="zh-CN" altLang="en-US" sz="2400"/>
          </a:p>
        </p:txBody>
      </p:sp>
      <p:pic>
        <p:nvPicPr>
          <p:cNvPr id="14339" name="图片 1"/>
          <p:cNvPicPr>
            <a:picLocks noChangeAspect="1"/>
          </p:cNvPicPr>
          <p:nvPr/>
        </p:nvPicPr>
        <p:blipFill>
          <a:blip r:embed="rId1"/>
          <a:srcRect l="821" t="1915" r="1134" b="1999"/>
          <a:stretch>
            <a:fillRect/>
          </a:stretch>
        </p:blipFill>
        <p:spPr>
          <a:xfrm>
            <a:off x="323850" y="1989138"/>
            <a:ext cx="8567738" cy="3600450"/>
          </a:xfrm>
          <a:prstGeom prst="rect">
            <a:avLst/>
          </a:prstGeom>
          <a:noFill/>
          <a:ln w="9525">
            <a:noFill/>
          </a:ln>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060865"/>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endParaRPr lang="zh-CN" altLang="en-US" dirty="0">
              <a:ea typeface="宋体" panose="02010600030101010101" pitchFamily="2" charset="-122"/>
            </a:endParaRPr>
          </a:p>
        </p:txBody>
      </p:sp>
      <p:sp>
        <p:nvSpPr>
          <p:cNvPr id="69634" name="文本占位符 1060866"/>
          <p:cNvSpPr>
            <a:spLocks noGrp="1"/>
          </p:cNvSpPr>
          <p:nvPr>
            <p:ph idx="1"/>
          </p:nvPr>
        </p:nvSpPr>
        <p:spPr>
          <a:xfrm>
            <a:off x="323850" y="549275"/>
            <a:ext cx="8496300" cy="4768850"/>
          </a:xfrm>
        </p:spPr>
        <p:txBody>
          <a:bodyPr anchor="t" anchorCtr="0"/>
          <a:p>
            <a:pPr marL="609600" indent="-609600"/>
            <a:r>
              <a:rPr lang="zh-CN" altLang="en-US" dirty="0">
                <a:ea typeface="楷体_GB2312" pitchFamily="49" charset="-122"/>
              </a:rPr>
              <a:t>设备驱动程序的处理过程</a:t>
            </a:r>
            <a:endParaRPr lang="zh-CN" altLang="en-US" dirty="0"/>
          </a:p>
          <a:p>
            <a:pPr marL="1066800" lvl="1" indent="-609600">
              <a:buAutoNum type="arabicPeriod"/>
            </a:pPr>
            <a:r>
              <a:rPr lang="zh-CN" altLang="en-US" dirty="0"/>
              <a:t>将抽象要求转化为具体要求。</a:t>
            </a:r>
            <a:endParaRPr lang="zh-CN" altLang="en-US" dirty="0"/>
          </a:p>
          <a:p>
            <a:pPr marL="1066800" lvl="1" indent="-609600">
              <a:buAutoNum type="arabicPeriod"/>
            </a:pPr>
            <a:r>
              <a:rPr lang="zh-CN" altLang="en-US" dirty="0"/>
              <a:t>检查</a:t>
            </a:r>
            <a:r>
              <a:rPr lang="en-US" altLang="zh-CN"/>
              <a:t>I/O</a:t>
            </a:r>
            <a:r>
              <a:rPr lang="zh-CN" altLang="en-US" dirty="0"/>
              <a:t>请求的合法性</a:t>
            </a:r>
            <a:endParaRPr lang="zh-CN" altLang="en-US" dirty="0"/>
          </a:p>
          <a:p>
            <a:pPr marL="1066800" lvl="1" indent="-609600">
              <a:buAutoNum type="arabicPeriod"/>
            </a:pPr>
            <a:r>
              <a:rPr lang="zh-CN" altLang="en-US" dirty="0"/>
              <a:t>读出和检查设备的状态</a:t>
            </a:r>
            <a:endParaRPr lang="zh-CN" altLang="en-US" dirty="0"/>
          </a:p>
          <a:p>
            <a:pPr marL="1066800" lvl="1" indent="-609600">
              <a:buAutoNum type="arabicPeriod"/>
            </a:pPr>
            <a:r>
              <a:rPr lang="zh-CN" altLang="en-US" dirty="0"/>
              <a:t>传送参数</a:t>
            </a:r>
            <a:endParaRPr lang="zh-CN" altLang="en-US" dirty="0"/>
          </a:p>
          <a:p>
            <a:pPr marL="1066800" lvl="1" indent="-609600">
              <a:buAutoNum type="arabicPeriod"/>
            </a:pPr>
            <a:r>
              <a:rPr lang="zh-CN" altLang="en-US" dirty="0"/>
              <a:t>设置工作方式</a:t>
            </a:r>
            <a:endParaRPr lang="zh-CN" altLang="en-US" dirty="0"/>
          </a:p>
          <a:p>
            <a:pPr marL="1066800" lvl="1" indent="-609600">
              <a:buAutoNum type="arabicPeriod"/>
            </a:pPr>
            <a:r>
              <a:rPr lang="zh-CN" altLang="en-US" dirty="0"/>
              <a:t>启动</a:t>
            </a:r>
            <a:r>
              <a:rPr lang="en-US" altLang="zh-CN"/>
              <a:t>I/O</a:t>
            </a:r>
            <a:r>
              <a:rPr lang="zh-CN" altLang="en-US" dirty="0"/>
              <a:t>设备</a:t>
            </a:r>
            <a:endParaRPr lang="zh-CN" altLang="en-US" dirty="0"/>
          </a:p>
          <a:p>
            <a:pPr marL="609600" indent="-609600"/>
            <a:r>
              <a:rPr lang="zh-CN" altLang="en-US" dirty="0"/>
              <a:t>基本的</a:t>
            </a:r>
            <a:r>
              <a:rPr lang="en-US" altLang="zh-CN"/>
              <a:t>I/O</a:t>
            </a:r>
            <a:r>
              <a:rPr lang="zh-CN" altLang="en-US" dirty="0"/>
              <a:t>操作是在设备控制器的控制下完成的，需要一定时间，此时驱动进程把自己阻塞起来，直到中断到来时才被唤醒。</a:t>
            </a:r>
            <a:endParaRPr lang="zh-CN" altLang="en-US" dirty="0"/>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1061889"/>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
        <p:nvSpPr>
          <p:cNvPr id="71682" name="文本占位符 1061890"/>
          <p:cNvSpPr>
            <a:spLocks noGrp="1"/>
          </p:cNvSpPr>
          <p:nvPr>
            <p:ph idx="1"/>
          </p:nvPr>
        </p:nvSpPr>
        <p:spPr>
          <a:xfrm>
            <a:off x="0" y="498475"/>
            <a:ext cx="9144000" cy="3376613"/>
          </a:xfrm>
        </p:spPr>
        <p:txBody>
          <a:bodyPr anchor="t" anchorCtr="0"/>
          <a:p>
            <a:pPr>
              <a:lnSpc>
                <a:spcPct val="90000"/>
              </a:lnSpc>
            </a:pPr>
            <a:r>
              <a:rPr lang="zh-CN" altLang="en-US" dirty="0"/>
              <a:t>设备独立性（</a:t>
            </a:r>
            <a:r>
              <a:rPr lang="en-US" altLang="zh-CN"/>
              <a:t>Device independence）</a:t>
            </a:r>
            <a:r>
              <a:rPr lang="zh-CN" altLang="en-US" dirty="0"/>
              <a:t>的概念</a:t>
            </a:r>
            <a:r>
              <a:rPr lang="en-US" altLang="zh-CN"/>
              <a:t>----</a:t>
            </a:r>
            <a:r>
              <a:rPr lang="zh-CN" altLang="en-US" dirty="0"/>
              <a:t>设备无关性</a:t>
            </a:r>
            <a:endParaRPr lang="zh-CN" altLang="en-US" dirty="0"/>
          </a:p>
          <a:p>
            <a:pPr lvl="1">
              <a:lnSpc>
                <a:spcPct val="90000"/>
              </a:lnSpc>
            </a:pPr>
            <a:r>
              <a:rPr lang="zh-CN" altLang="en-US" dirty="0"/>
              <a:t>设备独立性指除了直接与设备打交道的底层软件之外，其它部分的软件并不依赖于硬件。可以提高软件的设计效率。</a:t>
            </a:r>
            <a:endParaRPr lang="zh-CN" altLang="en-US" dirty="0"/>
          </a:p>
          <a:p>
            <a:pPr lvl="1">
              <a:lnSpc>
                <a:spcPct val="90000"/>
              </a:lnSpc>
            </a:pPr>
            <a:r>
              <a:rPr lang="zh-CN" altLang="en-US" dirty="0"/>
              <a:t>为了实现设备独立性：引入物理设备、逻辑设备</a:t>
            </a:r>
            <a:endParaRPr lang="zh-CN" altLang="en-US" dirty="0"/>
          </a:p>
          <a:p>
            <a:pPr lvl="1">
              <a:lnSpc>
                <a:spcPct val="90000"/>
              </a:lnSpc>
            </a:pPr>
            <a:r>
              <a:rPr lang="zh-CN" altLang="en-US" dirty="0"/>
              <a:t>应用程序使用逻辑设备名调用设备；</a:t>
            </a:r>
            <a:r>
              <a:rPr lang="en-US" altLang="zh-CN"/>
              <a:t>OS</a:t>
            </a:r>
            <a:r>
              <a:rPr lang="zh-CN" altLang="en-US" dirty="0"/>
              <a:t>实际执行时，使用物理设备名。</a:t>
            </a:r>
            <a:endParaRPr lang="zh-CN" altLang="en-US" dirty="0"/>
          </a:p>
          <a:p>
            <a:pPr lvl="1">
              <a:lnSpc>
                <a:spcPct val="90000"/>
              </a:lnSpc>
            </a:pPr>
            <a:r>
              <a:rPr lang="en-US" altLang="zh-CN"/>
              <a:t>OS</a:t>
            </a:r>
            <a:r>
              <a:rPr lang="zh-CN" altLang="en-US" dirty="0"/>
              <a:t>负责将</a:t>
            </a:r>
            <a:r>
              <a:rPr lang="zh-CN" altLang="en-US" dirty="0">
                <a:solidFill>
                  <a:srgbClr val="FF0000"/>
                </a:solidFill>
              </a:rPr>
              <a:t>逻辑设备名</a:t>
            </a:r>
            <a:r>
              <a:rPr lang="zh-CN" altLang="en-US" dirty="0"/>
              <a:t>转换为</a:t>
            </a:r>
            <a:r>
              <a:rPr lang="zh-CN" altLang="en-US" dirty="0">
                <a:solidFill>
                  <a:srgbClr val="FF0000"/>
                </a:solidFill>
              </a:rPr>
              <a:t>物理设备名</a:t>
            </a:r>
            <a:r>
              <a:rPr lang="zh-CN" altLang="en-US" dirty="0"/>
              <a:t>。</a:t>
            </a:r>
            <a:endParaRPr lang="zh-CN" altLang="en-US" dirty="0"/>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文本占位符 1062913"/>
          <p:cNvSpPr>
            <a:spLocks noGrp="1"/>
          </p:cNvSpPr>
          <p:nvPr>
            <p:ph idx="1"/>
          </p:nvPr>
        </p:nvSpPr>
        <p:spPr/>
        <p:txBody>
          <a:bodyPr anchor="t" anchorCtr="0"/>
          <a:p>
            <a:pPr>
              <a:lnSpc>
                <a:spcPct val="90000"/>
              </a:lnSpc>
            </a:pPr>
            <a:r>
              <a:rPr lang="zh-CN" altLang="en-US" dirty="0"/>
              <a:t>设备独立性带来如下好处：</a:t>
            </a:r>
            <a:endParaRPr lang="zh-CN" altLang="en-US" dirty="0"/>
          </a:p>
          <a:p>
            <a:pPr lvl="1">
              <a:lnSpc>
                <a:spcPct val="90000"/>
              </a:lnSpc>
            </a:pPr>
            <a:r>
              <a:rPr lang="zh-CN" altLang="en-US" dirty="0"/>
              <a:t>设备分配时的灵活性</a:t>
            </a:r>
            <a:endParaRPr lang="zh-CN" altLang="en-US" dirty="0"/>
          </a:p>
          <a:p>
            <a:pPr lvl="2">
              <a:lnSpc>
                <a:spcPct val="90000"/>
              </a:lnSpc>
            </a:pPr>
            <a:r>
              <a:rPr lang="zh-CN" altLang="en-US" dirty="0"/>
              <a:t>进程请求设备时，</a:t>
            </a:r>
            <a:r>
              <a:rPr lang="en-US" altLang="zh-CN"/>
              <a:t>OS</a:t>
            </a:r>
            <a:r>
              <a:rPr lang="zh-CN" altLang="en-US" dirty="0"/>
              <a:t>可从一类设备中选择空闲的分配，不会因特定设备忙而阻塞。</a:t>
            </a:r>
            <a:endParaRPr lang="zh-CN" altLang="en-US" dirty="0"/>
          </a:p>
          <a:p>
            <a:pPr lvl="1">
              <a:lnSpc>
                <a:spcPct val="90000"/>
              </a:lnSpc>
            </a:pPr>
            <a:r>
              <a:rPr lang="zh-CN" altLang="en-US" dirty="0"/>
              <a:t>实现</a:t>
            </a:r>
            <a:r>
              <a:rPr lang="en-US" altLang="zh-CN"/>
              <a:t>I/O</a:t>
            </a:r>
            <a:r>
              <a:rPr lang="zh-CN" altLang="en-US" dirty="0"/>
              <a:t>重定向</a:t>
            </a:r>
            <a:endParaRPr lang="zh-CN" altLang="en-US" dirty="0"/>
          </a:p>
          <a:p>
            <a:pPr lvl="2">
              <a:lnSpc>
                <a:spcPct val="90000"/>
              </a:lnSpc>
            </a:pPr>
            <a:r>
              <a:rPr lang="en-US" altLang="zh-CN">
                <a:solidFill>
                  <a:srgbClr val="0000FF"/>
                </a:solidFill>
              </a:rPr>
              <a:t>I/O</a:t>
            </a:r>
            <a:r>
              <a:rPr lang="zh-CN" altLang="en-US" dirty="0">
                <a:solidFill>
                  <a:srgbClr val="0000FF"/>
                </a:solidFill>
              </a:rPr>
              <a:t>重定向</a:t>
            </a:r>
            <a:r>
              <a:rPr lang="zh-CN" altLang="en-US" dirty="0"/>
              <a:t>：实现</a:t>
            </a:r>
            <a:r>
              <a:rPr lang="en-US" altLang="zh-CN"/>
              <a:t>I/O</a:t>
            </a:r>
            <a:r>
              <a:rPr lang="zh-CN" altLang="en-US" dirty="0"/>
              <a:t>操作的设备可以更换，而不必改变应用程序。</a:t>
            </a:r>
            <a:endParaRPr lang="zh-CN" altLang="en-US" dirty="0"/>
          </a:p>
          <a:p>
            <a:pPr lvl="2">
              <a:lnSpc>
                <a:spcPct val="90000"/>
              </a:lnSpc>
            </a:pPr>
            <a:r>
              <a:rPr lang="zh-CN" altLang="en-US" dirty="0">
                <a:solidFill>
                  <a:schemeClr val="accent2"/>
                </a:solidFill>
              </a:rPr>
              <a:t>如</a:t>
            </a:r>
            <a:r>
              <a:rPr lang="zh-CN" altLang="en-US" dirty="0"/>
              <a:t>：调试程序时先输出到屏幕，最后再打印。</a:t>
            </a:r>
            <a:endParaRPr lang="zh-CN" altLang="en-US" dirty="0"/>
          </a:p>
        </p:txBody>
      </p:sp>
      <p:sp>
        <p:nvSpPr>
          <p:cNvPr id="73730" name="标题 1062914"/>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文本占位符 1063937"/>
          <p:cNvSpPr>
            <a:spLocks noGrp="1"/>
          </p:cNvSpPr>
          <p:nvPr>
            <p:ph idx="1"/>
          </p:nvPr>
        </p:nvSpPr>
        <p:spPr>
          <a:xfrm>
            <a:off x="323850" y="517525"/>
            <a:ext cx="8496300" cy="6007100"/>
          </a:xfrm>
        </p:spPr>
        <p:txBody>
          <a:bodyPr anchor="t" anchorCtr="0"/>
          <a:p>
            <a:r>
              <a:rPr lang="zh-CN" altLang="en-US" dirty="0"/>
              <a:t>设备独立性软件</a:t>
            </a:r>
            <a:endParaRPr lang="zh-CN" altLang="en-US" dirty="0"/>
          </a:p>
          <a:p>
            <a:pPr lvl="1"/>
            <a:r>
              <a:rPr lang="zh-CN" altLang="en-US" dirty="0"/>
              <a:t>设备独立性软件设置在驱动程序之上，二者之间的界限因操作系统不同而不同。</a:t>
            </a:r>
            <a:endParaRPr lang="zh-CN" altLang="en-US" dirty="0"/>
          </a:p>
          <a:p>
            <a:pPr lvl="1"/>
            <a:r>
              <a:rPr lang="zh-CN" altLang="en-US" dirty="0"/>
              <a:t>设备独立性软件的主要功能分为两个方面：</a:t>
            </a:r>
            <a:endParaRPr lang="zh-CN" altLang="en-US" dirty="0"/>
          </a:p>
          <a:p>
            <a:pPr lvl="2"/>
            <a:r>
              <a:rPr lang="zh-CN" altLang="en-US" dirty="0"/>
              <a:t>执行所有设备的公有操作。包括：</a:t>
            </a:r>
            <a:endParaRPr lang="zh-CN" altLang="en-US" dirty="0"/>
          </a:p>
          <a:p>
            <a:pPr lvl="3">
              <a:buAutoNum type="circleNumDbPlain"/>
            </a:pPr>
            <a:r>
              <a:rPr lang="zh-CN" altLang="en-US" dirty="0"/>
              <a:t>对独立设备的分配与回收</a:t>
            </a:r>
            <a:endParaRPr lang="zh-CN" altLang="en-US" dirty="0"/>
          </a:p>
          <a:p>
            <a:pPr lvl="3">
              <a:buAutoNum type="circleNumDbPlain"/>
            </a:pPr>
            <a:r>
              <a:rPr lang="zh-CN" altLang="en-US" dirty="0"/>
              <a:t>将逻辑设备名映射为物理设备名，找到相应物理设备的驱动程序</a:t>
            </a:r>
            <a:endParaRPr lang="zh-CN" altLang="en-US" dirty="0"/>
          </a:p>
          <a:p>
            <a:pPr lvl="3">
              <a:buAutoNum type="circleNumDbPlain"/>
            </a:pPr>
            <a:r>
              <a:rPr lang="zh-CN" altLang="en-US" dirty="0"/>
              <a:t>保护设备，禁止用户直接访问</a:t>
            </a:r>
            <a:endParaRPr lang="zh-CN" altLang="en-US" dirty="0"/>
          </a:p>
          <a:p>
            <a:pPr lvl="3">
              <a:buAutoNum type="circleNumDbPlain"/>
            </a:pPr>
            <a:r>
              <a:rPr lang="zh-CN" altLang="en-US" dirty="0"/>
              <a:t>缓冲管理</a:t>
            </a:r>
            <a:endParaRPr lang="zh-CN" altLang="en-US" dirty="0"/>
          </a:p>
          <a:p>
            <a:pPr lvl="3">
              <a:buAutoNum type="circleNumDbPlain"/>
            </a:pPr>
            <a:r>
              <a:rPr lang="zh-CN" altLang="en-US" dirty="0"/>
              <a:t>差错控制，只处理设备驱动程序无法处理的错误。</a:t>
            </a:r>
            <a:endParaRPr lang="zh-CN" altLang="en-US" dirty="0"/>
          </a:p>
          <a:p>
            <a:pPr lvl="3">
              <a:buAutoNum type="circleNumDbPlain"/>
            </a:pPr>
            <a:r>
              <a:rPr lang="zh-CN" altLang="en-US" dirty="0"/>
              <a:t>提供独立于设备的逻辑块</a:t>
            </a:r>
            <a:endParaRPr lang="zh-CN" altLang="en-US" dirty="0"/>
          </a:p>
          <a:p>
            <a:pPr lvl="4"/>
            <a:r>
              <a:rPr lang="zh-CN" altLang="en-US" dirty="0"/>
              <a:t>不同设备信息交换单位是不同的，设备独立性软件负责隐蔽这些差异，向逻辑设备和高层软件提供统一的逻辑数据块。</a:t>
            </a:r>
            <a:endParaRPr lang="zh-CN" altLang="en-US" dirty="0"/>
          </a:p>
          <a:p>
            <a:pPr lvl="2"/>
            <a:r>
              <a:rPr lang="zh-CN" altLang="en-US" dirty="0"/>
              <a:t>向用户层软件提供统一接口。</a:t>
            </a:r>
            <a:endParaRPr lang="zh-CN" altLang="en-US" dirty="0"/>
          </a:p>
        </p:txBody>
      </p:sp>
      <p:sp>
        <p:nvSpPr>
          <p:cNvPr id="75778" name="标题 1063938"/>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文本占位符 1065985"/>
          <p:cNvSpPr>
            <a:spLocks noGrp="1"/>
          </p:cNvSpPr>
          <p:nvPr>
            <p:ph idx="1"/>
          </p:nvPr>
        </p:nvSpPr>
        <p:spPr>
          <a:xfrm>
            <a:off x="250825" y="549275"/>
            <a:ext cx="8569325" cy="6048375"/>
          </a:xfrm>
        </p:spPr>
        <p:txBody>
          <a:bodyPr anchor="t" anchorCtr="0"/>
          <a:p>
            <a:r>
              <a:rPr lang="zh-CN" altLang="en-US" dirty="0"/>
              <a:t>逻辑设备名到物理设备名映射的实现</a:t>
            </a:r>
            <a:endParaRPr lang="zh-CN" altLang="en-US" dirty="0"/>
          </a:p>
          <a:p>
            <a:pPr lvl="1"/>
            <a:r>
              <a:rPr lang="zh-CN" altLang="zh-CN" dirty="0"/>
              <a:t>①</a:t>
            </a:r>
            <a:r>
              <a:rPr lang="zh-CN" altLang="en-US" dirty="0"/>
              <a:t>逻辑设备表（</a:t>
            </a:r>
            <a:r>
              <a:rPr lang="en-US" altLang="zh-CN"/>
              <a:t>LUT）</a:t>
            </a:r>
            <a:endParaRPr lang="en-US" altLang="zh-CN"/>
          </a:p>
          <a:p>
            <a:endParaRPr lang="en-US" altLang="zh-CN"/>
          </a:p>
          <a:p>
            <a:endParaRPr lang="en-US" altLang="zh-CN"/>
          </a:p>
          <a:p>
            <a:endParaRPr lang="zh-CN" altLang="en-US" dirty="0"/>
          </a:p>
          <a:p>
            <a:pPr lvl="1"/>
            <a:r>
              <a:rPr lang="zh-CN" altLang="en-US" dirty="0"/>
              <a:t>当进程用逻辑设备名请求</a:t>
            </a:r>
            <a:r>
              <a:rPr lang="en-US" altLang="zh-CN"/>
              <a:t>I/O</a:t>
            </a:r>
            <a:r>
              <a:rPr lang="zh-CN" altLang="en-US" dirty="0"/>
              <a:t>设备时，系统为它分配相应的物理设备，并在</a:t>
            </a:r>
            <a:r>
              <a:rPr lang="en-US" altLang="zh-CN"/>
              <a:t>LUT</a:t>
            </a:r>
            <a:r>
              <a:rPr lang="zh-CN" altLang="en-US" dirty="0"/>
              <a:t>中建立一个表目。</a:t>
            </a:r>
            <a:endParaRPr lang="zh-CN" altLang="en-US" dirty="0"/>
          </a:p>
          <a:p>
            <a:pPr lvl="1"/>
            <a:r>
              <a:rPr lang="zh-CN" altLang="en-US" dirty="0"/>
              <a:t>②</a:t>
            </a:r>
            <a:r>
              <a:rPr lang="en-US" altLang="zh-CN"/>
              <a:t>LUT</a:t>
            </a:r>
            <a:r>
              <a:rPr lang="zh-CN" altLang="en-US" dirty="0"/>
              <a:t>的设置可采用两种方式</a:t>
            </a:r>
            <a:endParaRPr lang="zh-CN" altLang="en-US" dirty="0"/>
          </a:p>
          <a:p>
            <a:pPr lvl="2"/>
            <a:r>
              <a:rPr lang="zh-CN" altLang="en-US" dirty="0"/>
              <a:t>整个系统一张，不能有相同逻辑设备名。</a:t>
            </a:r>
            <a:endParaRPr lang="zh-CN" altLang="en-US" dirty="0"/>
          </a:p>
          <a:p>
            <a:pPr lvl="2"/>
            <a:r>
              <a:rPr lang="zh-CN" altLang="en-US" dirty="0"/>
              <a:t>每个用户一张，放入</a:t>
            </a:r>
            <a:r>
              <a:rPr lang="en-US" altLang="zh-CN"/>
              <a:t>PCB</a:t>
            </a:r>
            <a:r>
              <a:rPr lang="zh-CN" altLang="en-US" dirty="0"/>
              <a:t>中 </a:t>
            </a:r>
            <a:endParaRPr lang="zh-CN" altLang="en-US" dirty="0"/>
          </a:p>
        </p:txBody>
      </p:sp>
      <p:sp>
        <p:nvSpPr>
          <p:cNvPr id="77826" name="矩形 1065986"/>
          <p:cNvSpPr/>
          <p:nvPr/>
        </p:nvSpPr>
        <p:spPr>
          <a:xfrm>
            <a:off x="2271713" y="2838450"/>
            <a:ext cx="9144000" cy="0"/>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aphicFrame>
        <p:nvGraphicFramePr>
          <p:cNvPr id="77827" name="对象 1065987"/>
          <p:cNvGraphicFramePr/>
          <p:nvPr/>
        </p:nvGraphicFramePr>
        <p:xfrm>
          <a:off x="1114425" y="1485900"/>
          <a:ext cx="6481763" cy="1558925"/>
        </p:xfrm>
        <a:graphic>
          <a:graphicData uri="http://schemas.openxmlformats.org/presentationml/2006/ole">
            <mc:AlternateContent xmlns:mc="http://schemas.openxmlformats.org/markup-compatibility/2006">
              <mc:Choice xmlns:v="urn:schemas-microsoft-com:vml" Requires="v">
                <p:oleObj spid="_x0000_s3077" name="" r:id="rId1" imgW="4601210" imgH="1184275" progId="Visio.Drawing.6">
                  <p:embed/>
                </p:oleObj>
              </mc:Choice>
              <mc:Fallback>
                <p:oleObj name="" r:id="rId1" imgW="4601210" imgH="1184275" progId="Visio.Drawing.6">
                  <p:embed/>
                  <p:pic>
                    <p:nvPicPr>
                      <p:cNvPr id="0" name="图片 3076"/>
                      <p:cNvPicPr/>
                      <p:nvPr/>
                    </p:nvPicPr>
                    <p:blipFill>
                      <a:blip r:embed="rId2"/>
                      <a:stretch>
                        <a:fillRect/>
                      </a:stretch>
                    </p:blipFill>
                    <p:spPr>
                      <a:xfrm>
                        <a:off x="1114425" y="1485900"/>
                        <a:ext cx="6481763" cy="1558925"/>
                      </a:xfrm>
                      <a:prstGeom prst="rect">
                        <a:avLst/>
                      </a:prstGeom>
                      <a:noFill/>
                      <a:ln w="38100">
                        <a:noFill/>
                        <a:miter/>
                      </a:ln>
                    </p:spPr>
                  </p:pic>
                </p:oleObj>
              </mc:Fallback>
            </mc:AlternateContent>
          </a:graphicData>
        </a:graphic>
      </p:graphicFrame>
      <p:sp>
        <p:nvSpPr>
          <p:cNvPr id="77828" name="标题 1065989"/>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067009"/>
          <p:cNvSpPr>
            <a:spLocks noGrp="1"/>
          </p:cNvSpPr>
          <p:nvPr>
            <p:ph type="title"/>
          </p:nvPr>
        </p:nvSpPr>
        <p:spPr/>
        <p:txBody>
          <a:bodyPr anchor="ctr" anchorCtr="0"/>
          <a:p>
            <a:r>
              <a:rPr lang="en-US" altLang="zh-CN">
                <a:ea typeface="宋体" panose="02010600030101010101" pitchFamily="2" charset="-122"/>
              </a:rPr>
              <a:t>6.4.4  </a:t>
            </a:r>
            <a:r>
              <a:rPr lang="zh-CN" altLang="en-US" dirty="0">
                <a:ea typeface="宋体" panose="02010600030101010101" pitchFamily="2" charset="-122"/>
              </a:rPr>
              <a:t>用户层的</a:t>
            </a:r>
            <a:r>
              <a:rPr lang="en-US" altLang="zh-CN">
                <a:ea typeface="宋体" panose="02010600030101010101" pitchFamily="2" charset="-122"/>
              </a:rPr>
              <a:t>I/O</a:t>
            </a:r>
            <a:r>
              <a:rPr lang="zh-CN" altLang="en-US" dirty="0">
                <a:ea typeface="宋体" panose="02010600030101010101" pitchFamily="2" charset="-122"/>
              </a:rPr>
              <a:t>软件</a:t>
            </a:r>
            <a:endParaRPr lang="zh-CN" altLang="en-US" dirty="0">
              <a:ea typeface="宋体" panose="02010600030101010101" pitchFamily="2" charset="-122"/>
            </a:endParaRPr>
          </a:p>
        </p:txBody>
      </p:sp>
      <p:sp>
        <p:nvSpPr>
          <p:cNvPr id="79874" name="文本占位符 1067010"/>
          <p:cNvSpPr>
            <a:spLocks noGrp="1"/>
          </p:cNvSpPr>
          <p:nvPr>
            <p:ph idx="1"/>
          </p:nvPr>
        </p:nvSpPr>
        <p:spPr/>
        <p:txBody>
          <a:bodyPr anchor="t" anchorCtr="0"/>
          <a:p>
            <a:r>
              <a:rPr lang="zh-CN" altLang="en-US" dirty="0"/>
              <a:t>大部分</a:t>
            </a:r>
            <a:r>
              <a:rPr lang="en-US" altLang="zh-CN"/>
              <a:t>I/O</a:t>
            </a:r>
            <a:r>
              <a:rPr lang="zh-CN" altLang="en-US" dirty="0"/>
              <a:t>软件都在操作系统内部，但仍有一部分在用户层，包括与用户程序链接在一起的库函数，以及完全运行于内核之外的一些程序，如</a:t>
            </a:r>
            <a:r>
              <a:rPr lang="en-US" altLang="zh-CN"/>
              <a:t>Spooling</a:t>
            </a:r>
            <a:r>
              <a:rPr lang="zh-CN" altLang="en-US" dirty="0"/>
              <a:t>程序，网络传输文件时的守护进程。</a:t>
            </a:r>
            <a:endParaRPr lang="zh-CN" altLang="en-US" dirty="0"/>
          </a:p>
          <a:p>
            <a:r>
              <a:rPr lang="zh-CN" altLang="en-US" dirty="0"/>
              <a:t>用户层软件必须通过一组系统调用获取操作系统服务。</a:t>
            </a:r>
            <a:endParaRPr lang="zh-CN" altLang="en-US" dirty="0"/>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文本占位符 1068033"/>
          <p:cNvSpPr>
            <a:spLocks noGrp="1"/>
          </p:cNvSpPr>
          <p:nvPr>
            <p:ph idx="1"/>
          </p:nvPr>
        </p:nvSpPr>
        <p:spPr/>
        <p:txBody>
          <a:bodyPr anchor="t" anchorCtr="0"/>
          <a:p>
            <a:r>
              <a:rPr lang="zh-CN" altLang="en-US" dirty="0"/>
              <a:t>例：程序员利用系统调用打开</a:t>
            </a:r>
            <a:r>
              <a:rPr lang="en-US" altLang="zh-CN"/>
              <a:t>I/O</a:t>
            </a:r>
            <a:r>
              <a:rPr lang="zh-CN" altLang="en-US" dirty="0"/>
              <a:t>设备时，通常使用的设备标识是</a:t>
            </a:r>
            <a:endParaRPr lang="zh-CN" altLang="en-US" dirty="0"/>
          </a:p>
          <a:p>
            <a:r>
              <a:rPr lang="en-US" altLang="zh-CN"/>
              <a:t>A </a:t>
            </a:r>
            <a:r>
              <a:rPr lang="zh-CN" altLang="en-US" dirty="0"/>
              <a:t>逻辑设备名  </a:t>
            </a:r>
            <a:r>
              <a:rPr lang="en-US" altLang="zh-CN" dirty="0"/>
              <a:t> </a:t>
            </a:r>
            <a:r>
              <a:rPr lang="en-US" altLang="zh-CN"/>
              <a:t>B </a:t>
            </a:r>
            <a:r>
              <a:rPr lang="zh-CN" altLang="en-US" dirty="0"/>
              <a:t>物理设备名</a:t>
            </a:r>
            <a:endParaRPr lang="zh-CN" altLang="en-US" dirty="0"/>
          </a:p>
          <a:p>
            <a:r>
              <a:rPr lang="en-US" altLang="zh-CN"/>
              <a:t>C </a:t>
            </a:r>
            <a:r>
              <a:rPr lang="zh-CN" altLang="en-US" dirty="0"/>
              <a:t>主设备名      </a:t>
            </a:r>
            <a:r>
              <a:rPr lang="en-US" altLang="zh-CN"/>
              <a:t>D </a:t>
            </a:r>
            <a:r>
              <a:rPr lang="zh-CN" altLang="en-US" dirty="0"/>
              <a:t>从设备号</a:t>
            </a:r>
            <a:endParaRPr lang="zh-CN" altLang="en-US" dirty="0"/>
          </a:p>
          <a:p>
            <a:endParaRPr lang="zh-CN" altLang="en-US" dirty="0"/>
          </a:p>
          <a:p>
            <a:r>
              <a:rPr lang="en-US" altLang="zh-CN" dirty="0"/>
              <a:t>A</a:t>
            </a:r>
            <a:endParaRPr lang="en-US" altLang="zh-CN" dirty="0"/>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文本占位符 1069058"/>
          <p:cNvSpPr>
            <a:spLocks noGrp="1"/>
          </p:cNvSpPr>
          <p:nvPr>
            <p:ph idx="1"/>
          </p:nvPr>
        </p:nvSpPr>
        <p:spPr/>
        <p:txBody>
          <a:bodyPr anchor="t" anchorCtr="0"/>
          <a:p>
            <a:r>
              <a:rPr lang="zh-CN" altLang="en-US" dirty="0"/>
              <a:t>例：下列选项中，导致创建新进程的操作是：</a:t>
            </a:r>
            <a:endParaRPr lang="zh-CN" altLang="en-US" dirty="0"/>
          </a:p>
          <a:p>
            <a:r>
              <a:rPr lang="en-US" altLang="zh-CN"/>
              <a:t>I </a:t>
            </a:r>
            <a:r>
              <a:rPr lang="zh-CN" altLang="en-US" dirty="0"/>
              <a:t>用户登录成功</a:t>
            </a:r>
            <a:endParaRPr lang="zh-CN" altLang="en-US" dirty="0"/>
          </a:p>
          <a:p>
            <a:r>
              <a:rPr lang="en-US" altLang="zh-CN"/>
              <a:t>II </a:t>
            </a:r>
            <a:r>
              <a:rPr lang="zh-CN" altLang="en-US" dirty="0"/>
              <a:t>设备分配</a:t>
            </a:r>
            <a:endParaRPr lang="zh-CN" altLang="en-US" dirty="0"/>
          </a:p>
          <a:p>
            <a:r>
              <a:rPr lang="en-US" altLang="zh-CN"/>
              <a:t>III </a:t>
            </a:r>
            <a:r>
              <a:rPr lang="zh-CN" altLang="en-US" dirty="0"/>
              <a:t>启动程序执行</a:t>
            </a:r>
            <a:endParaRPr lang="zh-CN" altLang="en-US" dirty="0"/>
          </a:p>
          <a:p>
            <a:r>
              <a:rPr lang="zh-CN" altLang="en-US" dirty="0"/>
              <a:t>答 </a:t>
            </a:r>
            <a:r>
              <a:rPr lang="en-US" altLang="zh-CN"/>
              <a:t>I </a:t>
            </a:r>
            <a:r>
              <a:rPr lang="zh-CN" altLang="en-US" dirty="0"/>
              <a:t>和</a:t>
            </a:r>
            <a:r>
              <a:rPr lang="en-US" altLang="zh-CN" dirty="0"/>
              <a:t> </a:t>
            </a:r>
            <a:r>
              <a:rPr lang="en-US" altLang="zh-CN"/>
              <a:t>III</a:t>
            </a:r>
            <a:endParaRPr lang="en-US" altLang="zh-CN"/>
          </a:p>
          <a:p>
            <a:endParaRPr lang="zh-CN" altLang="en-US" dirty="0"/>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3"/>
          <p:cNvSpPr>
            <a:spLocks noGrp="1"/>
          </p:cNvSpPr>
          <p:nvPr>
            <p:ph idx="1"/>
          </p:nvPr>
        </p:nvSpPr>
        <p:spPr>
          <a:xfrm>
            <a:off x="107315" y="548640"/>
            <a:ext cx="8936990" cy="5874385"/>
          </a:xfrm>
        </p:spPr>
        <p:txBody>
          <a:bodyPr wrap="square" lIns="91440" tIns="45720" rIns="91440" bIns="45720" anchor="t" anchorCtr="0"/>
          <a:p>
            <a:pPr marL="0" indent="0" algn="ctr" eaLnBrk="1" hangingPunct="1">
              <a:buNone/>
            </a:pPr>
            <a:r>
              <a:rPr lang="zh-CN" altLang="en-US" sz="2400" dirty="0"/>
              <a:t>上次课学习</a:t>
            </a:r>
            <a:r>
              <a:rPr lang="zh-CN" altLang="en-US" sz="2400" dirty="0"/>
              <a:t>重点</a:t>
            </a:r>
            <a:endParaRPr lang="zh-CN" altLang="en-US" sz="2400" dirty="0"/>
          </a:p>
          <a:p>
            <a:pPr eaLnBrk="1" hangingPunct="1"/>
            <a:r>
              <a:rPr lang="en-US" sz="2400" dirty="0"/>
              <a:t>I/O</a:t>
            </a:r>
            <a:r>
              <a:rPr lang="zh-CN" altLang="en-US" sz="2400" dirty="0"/>
              <a:t>系统概述</a:t>
            </a:r>
            <a:r>
              <a:rPr lang="en-US" altLang="zh-CN" sz="2400" dirty="0"/>
              <a:t> (</a:t>
            </a:r>
            <a:r>
              <a:rPr lang="zh-CN" altLang="en-US" sz="2400" dirty="0"/>
              <a:t>功能、模型和接口</a:t>
            </a:r>
            <a:r>
              <a:rPr lang="en-US" altLang="zh-CN" sz="2400" dirty="0"/>
              <a:t>)</a:t>
            </a:r>
            <a:endParaRPr lang="en-US" sz="2400" dirty="0"/>
          </a:p>
          <a:p>
            <a:pPr eaLnBrk="1" hangingPunct="1"/>
            <a:r>
              <a:rPr lang="en-US" altLang="zh-CN" sz="2400" dirty="0"/>
              <a:t>I/O</a:t>
            </a:r>
            <a:r>
              <a:rPr lang="zh-CN" altLang="en-US" sz="2400" dirty="0"/>
              <a:t>设备和设备控制器</a:t>
            </a:r>
            <a:r>
              <a:rPr lang="en-US" altLang="zh-CN" sz="2400" dirty="0"/>
              <a:t>(I/O</a:t>
            </a:r>
            <a:r>
              <a:rPr lang="zh-CN" altLang="en-US" sz="2400" dirty="0"/>
              <a:t>设备类型、设备控制器、中断</a:t>
            </a:r>
            <a:r>
              <a:rPr lang="en-US" altLang="zh-CN" sz="2400" dirty="0"/>
              <a:t>)</a:t>
            </a:r>
            <a:endParaRPr lang="zh-CN" altLang="en-US" sz="2400" dirty="0"/>
          </a:p>
          <a:p>
            <a:pPr eaLnBrk="1" hangingPunct="1"/>
            <a:r>
              <a:rPr lang="zh-CN" altLang="en-US" sz="2400" dirty="0"/>
              <a:t>缓冲管理（单缓冲、双缓冲、循环缓冲、</a:t>
            </a:r>
            <a:r>
              <a:rPr lang="zh-CN" altLang="en-US" sz="2400" dirty="0"/>
              <a:t>缓冲池）</a:t>
            </a:r>
            <a:endParaRPr lang="zh-CN" altLang="en-US" sz="2400" dirty="0"/>
          </a:p>
          <a:p>
            <a:pPr eaLnBrk="1" hangingPunct="1"/>
            <a:r>
              <a:rPr lang="en-US" altLang="zh-CN" sz="2400" dirty="0"/>
              <a:t>I/O</a:t>
            </a:r>
            <a:r>
              <a:rPr lang="zh-CN" altLang="en-US" sz="2400" dirty="0"/>
              <a:t>软件</a:t>
            </a:r>
            <a:r>
              <a:rPr lang="en-US" altLang="zh-CN" sz="2400" dirty="0"/>
              <a:t>(</a:t>
            </a:r>
            <a:r>
              <a:rPr lang="zh-CN" altLang="en-US" sz="2400" dirty="0"/>
              <a:t>设计目标和原则、设备驱动程序、设备独立性、逻辑设备表</a:t>
            </a:r>
            <a:r>
              <a:rPr lang="en-US" altLang="zh-CN" sz="2400" dirty="0"/>
              <a:t>)</a:t>
            </a:r>
            <a:endParaRPr lang="en-US" altLang="zh-CN" sz="2400" dirty="0"/>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84994" name="文本占位符 1070082"/>
          <p:cNvSpPr>
            <a:spLocks noGrp="1"/>
          </p:cNvSpPr>
          <p:nvPr>
            <p:ph idx="1"/>
          </p:nvPr>
        </p:nvSpPr>
        <p:spPr>
          <a:xfrm>
            <a:off x="38100" y="525145"/>
            <a:ext cx="9038590" cy="5875655"/>
          </a:xfrm>
        </p:spPr>
        <p:txBody>
          <a:bodyPr anchor="t" anchorCtr="0"/>
          <a:p>
            <a:pPr algn="just"/>
            <a:r>
              <a:rPr lang="zh-CN" altLang="en-US" sz="2400" dirty="0"/>
              <a:t>当进程向系统提出</a:t>
            </a:r>
            <a:r>
              <a:rPr lang="en-US" altLang="zh-CN" sz="2400"/>
              <a:t>I/O</a:t>
            </a:r>
            <a:r>
              <a:rPr lang="zh-CN" altLang="en-US" sz="2400" dirty="0"/>
              <a:t>请求时，只要是可能和安全的，设备分配程序便按照一定的策略分配设备、控制器和通道，形成</a:t>
            </a:r>
            <a:r>
              <a:rPr lang="zh-CN" altLang="en-US" sz="2400" dirty="0">
                <a:solidFill>
                  <a:schemeClr val="accent2"/>
                </a:solidFill>
              </a:rPr>
              <a:t>一条数据传输通路</a:t>
            </a:r>
            <a:r>
              <a:rPr lang="zh-CN" altLang="en-US" sz="2400" dirty="0"/>
              <a:t>，以供主机和设备间信息交换。</a:t>
            </a:r>
            <a:endParaRPr lang="zh-CN" altLang="en-US" sz="2400" dirty="0"/>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022977"/>
          <p:cNvSpPr>
            <a:spLocks noGrp="1"/>
          </p:cNvSpPr>
          <p:nvPr>
            <p:ph type="title"/>
          </p:nvPr>
        </p:nvSpPr>
        <p:spPr/>
        <p:txBody>
          <a:bodyPr anchor="ctr" anchorCtr="0"/>
          <a:p>
            <a:r>
              <a:rPr lang="en-US" altLang="zh-CN">
                <a:latin typeface="宋体" panose="02010600030101010101" pitchFamily="2" charset="-122"/>
                <a:ea typeface="宋体" panose="02010600030101010101" pitchFamily="2" charset="-122"/>
              </a:rPr>
              <a:t>6.1   I/O</a:t>
            </a:r>
            <a:r>
              <a:rPr lang="zh-CN" altLang="en-US" dirty="0">
                <a:latin typeface="宋体" panose="02010600030101010101" pitchFamily="2" charset="-122"/>
                <a:ea typeface="宋体" panose="02010600030101010101" pitchFamily="2" charset="-122"/>
              </a:rPr>
              <a:t>系统概述</a:t>
            </a:r>
            <a:r>
              <a:rPr lang="en-US" altLang="zh-CN">
                <a:ea typeface="宋体" panose="02010600030101010101" pitchFamily="2" charset="-122"/>
              </a:rPr>
              <a:t> </a:t>
            </a:r>
            <a:endParaRPr lang="en-US" altLang="zh-CN">
              <a:ea typeface="宋体" panose="02010600030101010101" pitchFamily="2" charset="-122"/>
            </a:endParaRPr>
          </a:p>
        </p:txBody>
      </p:sp>
      <p:sp>
        <p:nvSpPr>
          <p:cNvPr id="15362" name="文本占位符 1022978"/>
          <p:cNvSpPr>
            <a:spLocks noGrp="1"/>
          </p:cNvSpPr>
          <p:nvPr>
            <p:ph idx="1"/>
          </p:nvPr>
        </p:nvSpPr>
        <p:spPr/>
        <p:txBody>
          <a:bodyPr anchor="t" anchorCtr="0"/>
          <a:p>
            <a:r>
              <a:rPr lang="en-US" altLang="zh-CN" sz="2400"/>
              <a:t>“I/O” </a:t>
            </a:r>
            <a:r>
              <a:rPr lang="zh-CN" altLang="en-US" sz="2400"/>
              <a:t>就是</a:t>
            </a:r>
            <a:r>
              <a:rPr lang="en-US" altLang="zh-CN" sz="2400"/>
              <a:t>“</a:t>
            </a:r>
            <a:r>
              <a:rPr lang="zh-CN" altLang="en-US" sz="2400"/>
              <a:t>输入输出</a:t>
            </a:r>
            <a:r>
              <a:rPr lang="en-US" altLang="zh-CN" sz="2400"/>
              <a:t>”</a:t>
            </a:r>
            <a:r>
              <a:rPr lang="zh-CN" altLang="en-US" sz="2400"/>
              <a:t>（</a:t>
            </a:r>
            <a:r>
              <a:rPr lang="en-US" altLang="zh-CN" sz="2400"/>
              <a:t>Input/Output</a:t>
            </a:r>
            <a:r>
              <a:rPr lang="zh-CN" altLang="en-US" sz="2400"/>
              <a:t>）</a:t>
            </a:r>
            <a:endParaRPr lang="zh-CN" altLang="en-US" sz="2400"/>
          </a:p>
          <a:p>
            <a:r>
              <a:rPr lang="en-US" altLang="zh-CN" sz="2400"/>
              <a:t>I/O</a:t>
            </a:r>
            <a:r>
              <a:rPr lang="zh-CN" altLang="en-US" sz="2400"/>
              <a:t>设备就是可以将数据输入到计算机，或者可以接收计算机输出数据的外部设备，属于计算机中的硬件部件。</a:t>
            </a:r>
            <a:endParaRPr lang="zh-CN" altLang="en-US" sz="2400"/>
          </a:p>
        </p:txBody>
      </p:sp>
      <p:pic>
        <p:nvPicPr>
          <p:cNvPr id="15363" name="图片 2"/>
          <p:cNvPicPr>
            <a:picLocks noChangeAspect="1"/>
          </p:cNvPicPr>
          <p:nvPr/>
        </p:nvPicPr>
        <p:blipFill>
          <a:blip r:embed="rId1"/>
          <a:srcRect l="4530" r="4550"/>
          <a:stretch>
            <a:fillRect/>
          </a:stretch>
        </p:blipFill>
        <p:spPr>
          <a:xfrm>
            <a:off x="466725" y="1989138"/>
            <a:ext cx="2881313" cy="3770312"/>
          </a:xfrm>
          <a:prstGeom prst="rect">
            <a:avLst/>
          </a:prstGeom>
          <a:noFill/>
          <a:ln w="9525">
            <a:noFill/>
          </a:ln>
        </p:spPr>
      </p:pic>
      <p:sp>
        <p:nvSpPr>
          <p:cNvPr id="15364" name="文本框 3"/>
          <p:cNvSpPr txBox="1"/>
          <p:nvPr/>
        </p:nvSpPr>
        <p:spPr>
          <a:xfrm>
            <a:off x="3492500" y="1971675"/>
            <a:ext cx="5597525" cy="646113"/>
          </a:xfrm>
          <a:prstGeom prst="rect">
            <a:avLst/>
          </a:prstGeom>
          <a:noFill/>
          <a:ln w="9525">
            <a:noFill/>
          </a:ln>
        </p:spPr>
        <p:txBody>
          <a:bodyPr wrap="square" anchor="t" anchorCtr="0">
            <a:spAutoFit/>
          </a:bodyPr>
          <a:p>
            <a:r>
              <a:rPr lang="en-US" altLang="zh-CN">
                <a:latin typeface="Arial" panose="020B0604020202020204" pitchFamily="34" charset="0"/>
              </a:rPr>
              <a:t>UNIX</a:t>
            </a:r>
            <a:r>
              <a:rPr lang="zh-CN" altLang="en-US">
                <a:latin typeface="Arial" panose="020B0604020202020204" pitchFamily="34" charset="0"/>
                <a:ea typeface="宋体" panose="02010600030101010101" pitchFamily="2" charset="-122"/>
              </a:rPr>
              <a:t>系统将外部设备抽象为一种特殊的文件，用户可以使用与文件操作相同的方式对外部设备进行操作。</a:t>
            </a:r>
            <a:endParaRPr lang="zh-CN" altLang="en-US">
              <a:latin typeface="Arial" panose="020B0604020202020204" pitchFamily="34" charset="0"/>
              <a:ea typeface="宋体" panose="02010600030101010101" pitchFamily="2" charset="-122"/>
            </a:endParaRPr>
          </a:p>
        </p:txBody>
      </p:sp>
      <p:sp>
        <p:nvSpPr>
          <p:cNvPr id="5" name="圆角矩形标注 4"/>
          <p:cNvSpPr/>
          <p:nvPr/>
        </p:nvSpPr>
        <p:spPr>
          <a:xfrm>
            <a:off x="3924300" y="2924175"/>
            <a:ext cx="4152900" cy="444500"/>
          </a:xfrm>
          <a:prstGeom prst="wedgeRoundRectCallout">
            <a:avLst>
              <a:gd name="adj1" fmla="val -56725"/>
              <a:gd name="adj2" fmla="val 48571"/>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solidFill>
                  <a:schemeClr val="tx1"/>
                </a:solidFill>
              </a:rPr>
              <a:t>Write</a:t>
            </a:r>
            <a:r>
              <a:rPr lang="zh-CN" altLang="en-US" strike="noStrike" noProof="1">
                <a:solidFill>
                  <a:schemeClr val="tx1"/>
                </a:solidFill>
              </a:rPr>
              <a:t>操作：向外部设备写出数据</a:t>
            </a:r>
            <a:endParaRPr lang="zh-CN" altLang="en-US" strike="noStrike" noProof="1">
              <a:solidFill>
                <a:schemeClr val="tx1"/>
              </a:solidFill>
            </a:endParaRPr>
          </a:p>
        </p:txBody>
      </p:sp>
      <p:sp>
        <p:nvSpPr>
          <p:cNvPr id="6" name="圆角矩形标注 5"/>
          <p:cNvSpPr/>
          <p:nvPr/>
        </p:nvSpPr>
        <p:spPr>
          <a:xfrm>
            <a:off x="3924300" y="4132263"/>
            <a:ext cx="4152900" cy="444500"/>
          </a:xfrm>
          <a:prstGeom prst="wedgeRoundRectCallout">
            <a:avLst>
              <a:gd name="adj1" fmla="val -57291"/>
              <a:gd name="adj2" fmla="val 3142"/>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solidFill>
                  <a:schemeClr val="tx1"/>
                </a:solidFill>
              </a:rPr>
              <a:t>Read</a:t>
            </a:r>
            <a:r>
              <a:rPr lang="zh-CN" altLang="en-US" strike="noStrike" noProof="1">
                <a:solidFill>
                  <a:schemeClr val="tx1"/>
                </a:solidFill>
              </a:rPr>
              <a:t>操作：从外部设备</a:t>
            </a:r>
            <a:r>
              <a:rPr lang="zh-CN" altLang="en-US" strike="noStrike" noProof="1">
                <a:solidFill>
                  <a:schemeClr val="tx1"/>
                </a:solidFill>
              </a:rPr>
              <a:t>读入数据</a:t>
            </a:r>
            <a:endParaRPr lang="zh-CN" altLang="en-US" strike="noStrike" noProof="1">
              <a:solidFill>
                <a:schemeClr val="tx1"/>
              </a:solidFill>
            </a:endParaRPr>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91490"/>
            <a:ext cx="9144000" cy="5909310"/>
          </a:xfrm>
        </p:spPr>
        <p:txBody>
          <a:bodyPr/>
          <a:p>
            <a:pPr marL="0" indent="0">
              <a:buNone/>
            </a:pPr>
            <a:r>
              <a:rPr lang="zh-CN" altLang="en-US" sz="2400"/>
              <a:t>设备分配时应当考虑的因素：设备的固有属性、分配算法和设备分配中的</a:t>
            </a:r>
            <a:r>
              <a:rPr lang="zh-CN" altLang="en-US" sz="2400"/>
              <a:t>安全性。</a:t>
            </a:r>
            <a:endParaRPr lang="zh-CN" altLang="en-US" sz="2400"/>
          </a:p>
          <a:p>
            <a:pPr marL="0" indent="0">
              <a:buNone/>
            </a:pPr>
            <a:endParaRPr lang="zh-CN" altLang="en-US" sz="2400"/>
          </a:p>
          <a:p>
            <a:pPr marL="0" indent="0">
              <a:buNone/>
            </a:pPr>
            <a:r>
              <a:rPr lang="en-US" altLang="zh-CN" sz="2400"/>
              <a:t>1. </a:t>
            </a:r>
            <a:r>
              <a:rPr lang="zh-CN" altLang="en-US" sz="2400"/>
              <a:t>设备的固有属性可分为三种：独占设备、共享设备、虚拟</a:t>
            </a:r>
            <a:r>
              <a:rPr lang="zh-CN" altLang="en-US" sz="2400"/>
              <a:t>设备。</a:t>
            </a:r>
            <a:endParaRPr lang="zh-CN" altLang="en-US" sz="2400"/>
          </a:p>
          <a:p>
            <a:pPr marL="0" indent="0">
              <a:buNone/>
            </a:pPr>
            <a:r>
              <a:rPr lang="zh-CN" altLang="en-US" sz="2400">
                <a:solidFill>
                  <a:srgbClr val="FF0000"/>
                </a:solidFill>
              </a:rPr>
              <a:t>独占设备：</a:t>
            </a:r>
            <a:r>
              <a:rPr lang="zh-CN" altLang="en-US" sz="2400"/>
              <a:t>一个时段只能分配给一个进程</a:t>
            </a:r>
            <a:r>
              <a:rPr lang="en-US" altLang="zh-CN" sz="2400"/>
              <a:t>(</a:t>
            </a:r>
            <a:r>
              <a:rPr lang="zh-CN" altLang="en-US" sz="2400"/>
              <a:t>如打印机</a:t>
            </a:r>
            <a:r>
              <a:rPr lang="en-US" altLang="zh-CN" sz="2400"/>
              <a:t>)</a:t>
            </a:r>
            <a:r>
              <a:rPr lang="zh-CN" altLang="en-US" sz="2400"/>
              <a:t>。</a:t>
            </a:r>
            <a:endParaRPr lang="en-US" altLang="zh-CN" sz="2400"/>
          </a:p>
          <a:p>
            <a:pPr marL="0" indent="0">
              <a:buNone/>
            </a:pPr>
            <a:r>
              <a:rPr lang="zh-CN" altLang="en-US" sz="2400">
                <a:solidFill>
                  <a:srgbClr val="FF0000"/>
                </a:solidFill>
              </a:rPr>
              <a:t>共享设备：</a:t>
            </a:r>
            <a:r>
              <a:rPr lang="zh-CN" altLang="en-US" sz="2400"/>
              <a:t>可同时分配给多个进程使用</a:t>
            </a:r>
            <a:r>
              <a:rPr lang="en-US" altLang="zh-CN" sz="2400"/>
              <a:t>(</a:t>
            </a:r>
            <a:r>
              <a:rPr lang="zh-CN" altLang="en-US" sz="2400"/>
              <a:t>如磁盘</a:t>
            </a:r>
            <a:r>
              <a:rPr lang="en-US" altLang="zh-CN" sz="2400"/>
              <a:t>)</a:t>
            </a:r>
            <a:r>
              <a:rPr lang="zh-CN" altLang="en-US" sz="2400"/>
              <a:t>，各进程往往是宏观上同时共享使用设备，而微观上</a:t>
            </a:r>
            <a:r>
              <a:rPr lang="zh-CN" altLang="en-US" sz="2400"/>
              <a:t>交替使用。</a:t>
            </a:r>
            <a:endParaRPr lang="zh-CN" altLang="en-US" sz="2400"/>
          </a:p>
          <a:p>
            <a:pPr marL="0" indent="0">
              <a:buNone/>
            </a:pPr>
            <a:r>
              <a:rPr lang="zh-CN" altLang="en-US" sz="2400">
                <a:solidFill>
                  <a:srgbClr val="FF0000"/>
                </a:solidFill>
              </a:rPr>
              <a:t>虚拟设备：</a:t>
            </a:r>
            <a:r>
              <a:rPr lang="zh-CN" altLang="en-US" sz="2400">
                <a:solidFill>
                  <a:schemeClr val="tx1"/>
                </a:solidFill>
              </a:rPr>
              <a:t>采用</a:t>
            </a:r>
            <a:r>
              <a:rPr lang="en-US" altLang="zh-CN" sz="2400">
                <a:solidFill>
                  <a:schemeClr val="tx1"/>
                </a:solidFill>
              </a:rPr>
              <a:t>SPOLLING</a:t>
            </a:r>
            <a:r>
              <a:rPr lang="zh-CN" altLang="en-US" sz="2400">
                <a:solidFill>
                  <a:schemeClr val="tx1"/>
                </a:solidFill>
              </a:rPr>
              <a:t>技术将独占设备改造成虚拟的共享设备，可同时分配给多个进程使用</a:t>
            </a:r>
            <a:r>
              <a:rPr lang="en-US" altLang="zh-CN" sz="2400">
                <a:solidFill>
                  <a:schemeClr val="tx1"/>
                </a:solidFill>
              </a:rPr>
              <a:t>(</a:t>
            </a:r>
            <a:r>
              <a:rPr lang="zh-CN" altLang="en-US" sz="2400">
                <a:solidFill>
                  <a:schemeClr val="tx1"/>
                </a:solidFill>
              </a:rPr>
              <a:t>如采用</a:t>
            </a:r>
            <a:r>
              <a:rPr lang="en-US" altLang="zh-CN" sz="2400">
                <a:solidFill>
                  <a:schemeClr val="tx1"/>
                </a:solidFill>
              </a:rPr>
              <a:t>SPOLLING</a:t>
            </a:r>
            <a:r>
              <a:rPr lang="zh-CN" altLang="en-US" sz="2400">
                <a:solidFill>
                  <a:schemeClr val="tx1"/>
                </a:solidFill>
              </a:rPr>
              <a:t>技术实现的共享打印机</a:t>
            </a:r>
            <a:r>
              <a:rPr lang="en-US" altLang="zh-CN" sz="2400">
                <a:solidFill>
                  <a:schemeClr val="tx1"/>
                </a:solidFill>
              </a:rPr>
              <a:t>)</a:t>
            </a:r>
            <a:endParaRPr lang="en-US" altLang="zh-CN" sz="2400">
              <a:solidFill>
                <a:schemeClr val="tx1"/>
              </a:solidFill>
            </a:endParaRPr>
          </a:p>
          <a:p>
            <a:pPr marL="0" indent="0">
              <a:buNone/>
            </a:pPr>
            <a:endParaRPr lang="en-US" altLang="zh-CN" sz="2400">
              <a:solidFill>
                <a:schemeClr val="tx1"/>
              </a:solidFill>
            </a:endParaRPr>
          </a:p>
          <a:p>
            <a:pPr marL="0" indent="0">
              <a:buNone/>
            </a:pPr>
            <a:r>
              <a:rPr lang="en-US" altLang="zh-CN" sz="2400">
                <a:solidFill>
                  <a:schemeClr val="tx1"/>
                </a:solidFill>
              </a:rPr>
              <a:t>2. </a:t>
            </a:r>
            <a:r>
              <a:rPr lang="zh-CN" altLang="en-US" sz="2400">
                <a:solidFill>
                  <a:schemeClr val="tx1"/>
                </a:solidFill>
              </a:rPr>
              <a:t>设备的分配算法：先来先服务、优先级高者优先、短任务优先</a:t>
            </a:r>
            <a:endParaRPr lang="zh-CN" altLang="en-US" sz="2400">
              <a:solidFill>
                <a:srgbClr val="FF0000"/>
              </a:solidFill>
            </a:endParaRPr>
          </a:p>
          <a:p>
            <a:pPr marL="0" indent="0">
              <a:buNone/>
            </a:pPr>
            <a:endParaRPr lang="zh-CN" altLang="en-US" sz="2400">
              <a:solidFill>
                <a:srgbClr val="FF0000"/>
              </a:solidFill>
            </a:endParaRPr>
          </a:p>
        </p:txBody>
      </p:sp>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4" name="文本框 3"/>
          <p:cNvSpPr txBox="1"/>
          <p:nvPr/>
        </p:nvSpPr>
        <p:spPr>
          <a:xfrm>
            <a:off x="-51435" y="217805"/>
            <a:ext cx="3048000" cy="368300"/>
          </a:xfrm>
          <a:prstGeom prst="rect">
            <a:avLst/>
          </a:prstGeom>
          <a:noFill/>
        </p:spPr>
        <p:txBody>
          <a:bodyPr wrap="square" rtlCol="0">
            <a:spAutoFit/>
          </a:bodyPr>
          <a:p>
            <a:endParaRPr lang="zh-CN" altLang="en-US"/>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endParaRPr lang="en-US" altLang="zh-CN" sz="2400"/>
          </a:p>
          <a:p>
            <a:pPr marL="0" indent="0">
              <a:buNone/>
            </a:pPr>
            <a:r>
              <a:rPr lang="en-US" altLang="zh-CN" sz="2400"/>
              <a:t>3. </a:t>
            </a:r>
            <a:r>
              <a:rPr lang="zh-CN" altLang="en-US" sz="2400"/>
              <a:t>从进程运行的安全性上考虑，设备分配有两种方式：</a:t>
            </a:r>
            <a:endParaRPr lang="zh-CN" altLang="en-US" sz="2400"/>
          </a:p>
          <a:p>
            <a:pPr marL="0" indent="0">
              <a:buNone/>
            </a:pPr>
            <a:endParaRPr lang="zh-CN" altLang="en-US" sz="2400"/>
          </a:p>
          <a:p>
            <a:pPr marL="0" indent="0">
              <a:buNone/>
            </a:pPr>
            <a:r>
              <a:rPr lang="zh-CN" altLang="en-US" sz="2400">
                <a:solidFill>
                  <a:srgbClr val="C00000"/>
                </a:solidFill>
              </a:rPr>
              <a:t>安全分配方式：</a:t>
            </a:r>
            <a:r>
              <a:rPr lang="zh-CN" altLang="en-US" sz="2400"/>
              <a:t>为进程分配一个设备后就将进程阻塞，本次</a:t>
            </a:r>
            <a:r>
              <a:rPr lang="en-US" altLang="zh-CN" sz="2400"/>
              <a:t>I/O</a:t>
            </a:r>
            <a:r>
              <a:rPr lang="zh-CN" altLang="en-US" sz="2400"/>
              <a:t>完成后才将进程唤醒</a:t>
            </a:r>
            <a:r>
              <a:rPr lang="en-US" altLang="zh-CN" sz="2400"/>
              <a:t>(e.g.,</a:t>
            </a:r>
            <a:r>
              <a:rPr lang="zh-CN" altLang="en-US" sz="2400"/>
              <a:t>考虑进程请求打印机打印输出的例子</a:t>
            </a:r>
            <a:r>
              <a:rPr lang="en-US" altLang="zh-CN" sz="2400"/>
              <a:t>)</a:t>
            </a:r>
            <a:endParaRPr lang="en-US" altLang="zh-CN" sz="2400"/>
          </a:p>
          <a:p>
            <a:pPr marL="0" indent="0">
              <a:buNone/>
            </a:pPr>
            <a:endParaRPr lang="en-US" altLang="zh-CN" sz="2400"/>
          </a:p>
          <a:p>
            <a:pPr marL="0" indent="0">
              <a:buNone/>
            </a:pPr>
            <a:endParaRPr lang="en-US" altLang="zh-CN" sz="2400"/>
          </a:p>
          <a:p>
            <a:pPr marL="0" indent="0">
              <a:buNone/>
            </a:pPr>
            <a:r>
              <a:rPr lang="zh-CN" altLang="en-US" sz="2400">
                <a:solidFill>
                  <a:srgbClr val="C00000"/>
                </a:solidFill>
              </a:rPr>
              <a:t>不安全分配方式：</a:t>
            </a:r>
            <a:r>
              <a:rPr lang="zh-CN" altLang="en-US" sz="2400">
                <a:solidFill>
                  <a:schemeClr val="tx1"/>
                </a:solidFill>
              </a:rPr>
              <a:t>进程发出</a:t>
            </a:r>
            <a:r>
              <a:rPr lang="en-US" altLang="zh-CN" sz="2400">
                <a:solidFill>
                  <a:schemeClr val="tx1"/>
                </a:solidFill>
              </a:rPr>
              <a:t>I/O</a:t>
            </a:r>
            <a:r>
              <a:rPr lang="zh-CN" altLang="en-US" sz="2400">
                <a:solidFill>
                  <a:schemeClr val="tx1"/>
                </a:solidFill>
              </a:rPr>
              <a:t>请求后，系统为其分配</a:t>
            </a:r>
            <a:r>
              <a:rPr lang="en-US" altLang="zh-CN" sz="2400">
                <a:solidFill>
                  <a:schemeClr val="tx1"/>
                </a:solidFill>
              </a:rPr>
              <a:t>I/O</a:t>
            </a:r>
            <a:r>
              <a:rPr lang="zh-CN" altLang="en-US" sz="2400">
                <a:solidFill>
                  <a:schemeClr val="tx1"/>
                </a:solidFill>
              </a:rPr>
              <a:t>设备，进程可继续执行，之后还可以发出新的外设请求。只有某个</a:t>
            </a:r>
            <a:r>
              <a:rPr lang="en-US" altLang="zh-CN" sz="2400">
                <a:solidFill>
                  <a:schemeClr val="tx1"/>
                </a:solidFill>
              </a:rPr>
              <a:t>I/O</a:t>
            </a:r>
            <a:r>
              <a:rPr lang="zh-CN" altLang="en-US" sz="2400">
                <a:solidFill>
                  <a:schemeClr val="tx1"/>
                </a:solidFill>
              </a:rPr>
              <a:t>请求得不到满足时才将进程</a:t>
            </a:r>
            <a:r>
              <a:rPr lang="zh-CN" altLang="en-US" sz="2400">
                <a:solidFill>
                  <a:schemeClr val="tx1"/>
                </a:solidFill>
              </a:rPr>
              <a:t>阻塞。</a:t>
            </a:r>
            <a:endParaRPr lang="zh-CN" altLang="en-US" sz="2400">
              <a:solidFill>
                <a:schemeClr val="tx1"/>
              </a:solidFill>
            </a:endParaRPr>
          </a:p>
        </p:txBody>
      </p:sp>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4" name="圆角矩形标注 3"/>
          <p:cNvSpPr/>
          <p:nvPr/>
        </p:nvSpPr>
        <p:spPr>
          <a:xfrm>
            <a:off x="2763520" y="2637155"/>
            <a:ext cx="5996940" cy="791845"/>
          </a:xfrm>
          <a:prstGeom prst="wedgeRoundRectCallout">
            <a:avLst>
              <a:gd name="adj1" fmla="val -39017"/>
              <a:gd name="adj2" fmla="val -65797"/>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solidFill>
                  <a:schemeClr val="tx1"/>
                </a:solidFill>
              </a:rPr>
              <a:t>一个时段内每个进程只能使用一个设备</a:t>
            </a:r>
            <a:endParaRPr lang="zh-CN" altLang="en-US">
              <a:solidFill>
                <a:schemeClr val="tx1"/>
              </a:solidFill>
            </a:endParaRPr>
          </a:p>
          <a:p>
            <a:pPr algn="l"/>
            <a:r>
              <a:rPr lang="zh-CN" altLang="en-US">
                <a:solidFill>
                  <a:schemeClr val="tx1"/>
                </a:solidFill>
              </a:rPr>
              <a:t>优点：破坏了</a:t>
            </a:r>
            <a:r>
              <a:rPr lang="en-US" altLang="zh-CN">
                <a:solidFill>
                  <a:schemeClr val="tx1"/>
                </a:solidFill>
              </a:rPr>
              <a:t>“</a:t>
            </a:r>
            <a:r>
              <a:rPr lang="zh-CN" altLang="en-US">
                <a:solidFill>
                  <a:schemeClr val="tx1"/>
                </a:solidFill>
              </a:rPr>
              <a:t>请求和保持</a:t>
            </a:r>
            <a:r>
              <a:rPr lang="en-US" altLang="zh-CN">
                <a:solidFill>
                  <a:schemeClr val="tx1"/>
                </a:solidFill>
              </a:rPr>
              <a:t>”</a:t>
            </a:r>
            <a:r>
              <a:rPr lang="zh-CN" altLang="en-US">
                <a:solidFill>
                  <a:schemeClr val="tx1"/>
                </a:solidFill>
              </a:rPr>
              <a:t>条件，不会死锁</a:t>
            </a:r>
            <a:endParaRPr lang="zh-CN" altLang="en-US">
              <a:solidFill>
                <a:schemeClr val="tx1"/>
              </a:solidFill>
            </a:endParaRPr>
          </a:p>
          <a:p>
            <a:pPr algn="l"/>
            <a:r>
              <a:rPr lang="zh-CN" altLang="en-US">
                <a:solidFill>
                  <a:schemeClr val="tx1"/>
                </a:solidFill>
              </a:rPr>
              <a:t>缺点：对于一个进程来说，</a:t>
            </a:r>
            <a:r>
              <a:rPr lang="en-US" altLang="zh-CN">
                <a:solidFill>
                  <a:schemeClr val="tx1"/>
                </a:solidFill>
              </a:rPr>
              <a:t>CPU</a:t>
            </a:r>
            <a:r>
              <a:rPr lang="zh-CN" altLang="en-US">
                <a:solidFill>
                  <a:schemeClr val="tx1"/>
                </a:solidFill>
              </a:rPr>
              <a:t>和</a:t>
            </a:r>
            <a:r>
              <a:rPr lang="en-US" altLang="zh-CN">
                <a:solidFill>
                  <a:schemeClr val="tx1"/>
                </a:solidFill>
              </a:rPr>
              <a:t>I/O</a:t>
            </a:r>
            <a:r>
              <a:rPr lang="zh-CN" altLang="en-US">
                <a:solidFill>
                  <a:schemeClr val="tx1"/>
                </a:solidFill>
              </a:rPr>
              <a:t>设备只能串行工作</a:t>
            </a:r>
            <a:endParaRPr lang="zh-CN" altLang="en-US">
              <a:solidFill>
                <a:schemeClr val="tx1"/>
              </a:solidFill>
            </a:endParaRPr>
          </a:p>
        </p:txBody>
      </p:sp>
      <p:sp>
        <p:nvSpPr>
          <p:cNvPr id="5" name="圆角矩形标注 4"/>
          <p:cNvSpPr/>
          <p:nvPr/>
        </p:nvSpPr>
        <p:spPr>
          <a:xfrm>
            <a:off x="1764030" y="4869180"/>
            <a:ext cx="6851650" cy="791845"/>
          </a:xfrm>
          <a:prstGeom prst="wedgeRoundRectCallout">
            <a:avLst>
              <a:gd name="adj1" fmla="val -39017"/>
              <a:gd name="adj2" fmla="val -74859"/>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solidFill>
                  <a:schemeClr val="tx1"/>
                </a:solidFill>
              </a:rPr>
              <a:t>一个进程可以同时使用</a:t>
            </a:r>
            <a:r>
              <a:rPr lang="zh-CN" altLang="en-US">
                <a:solidFill>
                  <a:schemeClr val="tx1"/>
                </a:solidFill>
              </a:rPr>
              <a:t>多个设备</a:t>
            </a:r>
            <a:endParaRPr lang="zh-CN" altLang="en-US">
              <a:solidFill>
                <a:schemeClr val="tx1"/>
              </a:solidFill>
            </a:endParaRPr>
          </a:p>
          <a:p>
            <a:pPr algn="l"/>
            <a:r>
              <a:rPr lang="zh-CN" altLang="en-US">
                <a:solidFill>
                  <a:schemeClr val="tx1"/>
                </a:solidFill>
              </a:rPr>
              <a:t>优点：进程的计算任务和</a:t>
            </a:r>
            <a:r>
              <a:rPr lang="en-US" altLang="zh-CN">
                <a:solidFill>
                  <a:schemeClr val="tx1"/>
                </a:solidFill>
              </a:rPr>
              <a:t>I/O</a:t>
            </a:r>
            <a:r>
              <a:rPr lang="zh-CN" altLang="en-US">
                <a:solidFill>
                  <a:schemeClr val="tx1"/>
                </a:solidFill>
              </a:rPr>
              <a:t>任务可以并行处理，使进程迅速</a:t>
            </a:r>
            <a:r>
              <a:rPr lang="zh-CN" altLang="en-US">
                <a:solidFill>
                  <a:schemeClr val="tx1"/>
                </a:solidFill>
              </a:rPr>
              <a:t>推进</a:t>
            </a:r>
            <a:endParaRPr lang="zh-CN" altLang="en-US">
              <a:solidFill>
                <a:schemeClr val="tx1"/>
              </a:solidFill>
            </a:endParaRPr>
          </a:p>
          <a:p>
            <a:pPr algn="l"/>
            <a:r>
              <a:rPr lang="zh-CN" altLang="en-US">
                <a:solidFill>
                  <a:schemeClr val="tx1"/>
                </a:solidFill>
              </a:rPr>
              <a:t>缺点：有可能发生死锁</a:t>
            </a:r>
            <a:r>
              <a:rPr lang="en-US" altLang="zh-CN">
                <a:solidFill>
                  <a:schemeClr val="tx1"/>
                </a:solidFill>
              </a:rPr>
              <a:t>(</a:t>
            </a:r>
            <a:r>
              <a:rPr lang="zh-CN" altLang="en-US">
                <a:solidFill>
                  <a:schemeClr val="tx1"/>
                </a:solidFill>
              </a:rPr>
              <a:t>死锁避免、死锁的检测和解除</a:t>
            </a:r>
            <a:r>
              <a:rPr lang="en-US" altLang="zh-CN">
                <a:solidFill>
                  <a:schemeClr val="tx1"/>
                </a:solidFill>
              </a:rPr>
              <a:t>)</a:t>
            </a:r>
            <a:endParaRPr lang="en-US" altLang="zh-CN">
              <a:solidFill>
                <a:schemeClr val="tx1"/>
              </a:solidFill>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en-US" altLang="zh-CN" sz="2400"/>
              <a:t>               </a:t>
            </a:r>
            <a:r>
              <a:rPr lang="zh-CN" altLang="en-US" sz="2400"/>
              <a:t>静态分配和动态分配</a:t>
            </a:r>
            <a:endParaRPr lang="zh-CN" altLang="en-US" sz="2400"/>
          </a:p>
          <a:p>
            <a:pPr marL="0" indent="0">
              <a:buNone/>
            </a:pPr>
            <a:endParaRPr lang="zh-CN" altLang="en-US" sz="2400"/>
          </a:p>
          <a:p>
            <a:pPr marL="0" indent="0">
              <a:buNone/>
            </a:pPr>
            <a:r>
              <a:rPr lang="zh-CN" altLang="en-US" sz="2400"/>
              <a:t>静态分配：进程运行前为其分配全部所需资源，运行结束</a:t>
            </a:r>
            <a:r>
              <a:rPr lang="zh-CN" altLang="en-US" sz="2400"/>
              <a:t>后归还资源</a:t>
            </a:r>
            <a:endParaRPr lang="zh-CN" altLang="en-US" sz="2400"/>
          </a:p>
          <a:p>
            <a:pPr marL="0" indent="0">
              <a:buNone/>
            </a:pPr>
            <a:endParaRPr lang="zh-CN" altLang="en-US" sz="2400"/>
          </a:p>
          <a:p>
            <a:pPr marL="0" indent="0">
              <a:buNone/>
            </a:pPr>
            <a:endParaRPr lang="zh-CN" altLang="en-US" sz="2400"/>
          </a:p>
          <a:p>
            <a:pPr marL="0" indent="0">
              <a:buNone/>
            </a:pPr>
            <a:r>
              <a:rPr lang="zh-CN" altLang="en-US" sz="2400"/>
              <a:t>动态分配：进程运行过程中动态申请</a:t>
            </a:r>
            <a:r>
              <a:rPr lang="zh-CN" altLang="en-US" sz="2400"/>
              <a:t>设备资源</a:t>
            </a:r>
            <a:endParaRPr lang="zh-CN" altLang="en-US" sz="2400"/>
          </a:p>
        </p:txBody>
      </p:sp>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4" name="圆角矩形标注 3"/>
          <p:cNvSpPr/>
          <p:nvPr/>
        </p:nvSpPr>
        <p:spPr>
          <a:xfrm>
            <a:off x="3636010" y="1988820"/>
            <a:ext cx="4625975" cy="375920"/>
          </a:xfrm>
          <a:prstGeom prst="wedgeRoundRectCallout">
            <a:avLst>
              <a:gd name="adj1" fmla="val -41667"/>
              <a:gd name="adj2" fmla="val -99662"/>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破坏了</a:t>
            </a:r>
            <a:r>
              <a:rPr lang="en-US" altLang="zh-CN">
                <a:solidFill>
                  <a:schemeClr val="tx1"/>
                </a:solidFill>
              </a:rPr>
              <a:t>“</a:t>
            </a:r>
            <a:r>
              <a:rPr lang="zh-CN" altLang="en-US">
                <a:solidFill>
                  <a:schemeClr val="tx1"/>
                </a:solidFill>
              </a:rPr>
              <a:t>请求和保持</a:t>
            </a:r>
            <a:r>
              <a:rPr lang="en-US" altLang="zh-CN">
                <a:solidFill>
                  <a:schemeClr val="tx1"/>
                </a:solidFill>
              </a:rPr>
              <a:t>”</a:t>
            </a:r>
            <a:r>
              <a:rPr lang="zh-CN" altLang="en-US">
                <a:solidFill>
                  <a:schemeClr val="tx1"/>
                </a:solidFill>
              </a:rPr>
              <a:t>条件，不会发生死锁</a:t>
            </a:r>
            <a:endParaRPr lang="zh-CN" altLang="en-US">
              <a:solidFill>
                <a:schemeClr val="tx1"/>
              </a:solidFill>
            </a:endParaRP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标题 1071105"/>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87042" name="图片 3"/>
          <p:cNvPicPr>
            <a:picLocks noChangeAspect="1"/>
          </p:cNvPicPr>
          <p:nvPr/>
        </p:nvPicPr>
        <p:blipFill>
          <a:blip r:embed="rId1"/>
          <a:srcRect l="2106" t="3206" r="1364" b="1396"/>
          <a:stretch>
            <a:fillRect/>
          </a:stretch>
        </p:blipFill>
        <p:spPr>
          <a:xfrm>
            <a:off x="755650" y="1611630"/>
            <a:ext cx="7576185" cy="3066415"/>
          </a:xfrm>
          <a:prstGeom prst="rect">
            <a:avLst/>
          </a:prstGeom>
          <a:noFill/>
          <a:ln w="9525">
            <a:noFill/>
          </a:ln>
        </p:spPr>
      </p:pic>
      <p:sp>
        <p:nvSpPr>
          <p:cNvPr id="87043" name="文本框 4"/>
          <p:cNvSpPr txBox="1"/>
          <p:nvPr/>
        </p:nvSpPr>
        <p:spPr>
          <a:xfrm>
            <a:off x="323850" y="765175"/>
            <a:ext cx="4660900" cy="398463"/>
          </a:xfrm>
          <a:prstGeom prst="rect">
            <a:avLst/>
          </a:prstGeom>
          <a:noFill/>
          <a:ln w="9525">
            <a:noFill/>
          </a:ln>
        </p:spPr>
        <p:txBody>
          <a:bodyPr wrap="square" anchor="t" anchorCtr="0">
            <a:spAutoFit/>
          </a:bodyPr>
          <a:p>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设备、控制器、通道</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之间的关系：</a:t>
            </a:r>
            <a:endParaRPr lang="zh-CN" altLang="en-US" sz="2000">
              <a:latin typeface="Arial" panose="020B0604020202020204" pitchFamily="34" charset="0"/>
              <a:ea typeface="宋体" panose="02010600030101010101" pitchFamily="2" charset="-122"/>
            </a:endParaRPr>
          </a:p>
        </p:txBody>
      </p:sp>
      <p:sp>
        <p:nvSpPr>
          <p:cNvPr id="87044" name="文本框 5"/>
          <p:cNvSpPr txBox="1"/>
          <p:nvPr/>
        </p:nvSpPr>
        <p:spPr>
          <a:xfrm>
            <a:off x="250825" y="5157788"/>
            <a:ext cx="8124825" cy="398462"/>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一个通道可控制多个设备控制器，每个设备控制器可控制多个设备。</a:t>
            </a:r>
            <a:endParaRPr lang="zh-CN" altLang="en-US" sz="2000">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071105"/>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88066" name="文本占位符 1071106"/>
          <p:cNvSpPr>
            <a:spLocks noGrp="1"/>
          </p:cNvSpPr>
          <p:nvPr>
            <p:ph idx="1"/>
          </p:nvPr>
        </p:nvSpPr>
        <p:spPr>
          <a:xfrm>
            <a:off x="179388" y="549275"/>
            <a:ext cx="8640762" cy="5975350"/>
          </a:xfrm>
        </p:spPr>
        <p:txBody>
          <a:bodyPr anchor="t" anchorCtr="0"/>
          <a:p>
            <a:r>
              <a:rPr lang="en-US" altLang="zh-CN" b="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设备控制表(</a:t>
            </a:r>
            <a:r>
              <a:rPr lang="en-US" altLang="zh-CN">
                <a:latin typeface="Times New Roman" panose="02020603050405020304" pitchFamily="18" charset="0"/>
                <a:cs typeface="Times New Roman" panose="02020603050405020304" pitchFamily="18" charset="0"/>
              </a:rPr>
              <a:t>DCT, Device Control Table)</a:t>
            </a:r>
            <a:endParaRPr lang="en-US" altLang="zh-CN">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每个设备一张，描述设备特性和状态。反映设备的特性、设备和控制器的连接情况。</a:t>
            </a:r>
            <a:endParaRPr lang="zh-CN" altLang="en-US" dirty="0">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DCT</a:t>
            </a:r>
            <a:r>
              <a:rPr lang="zh-CN" altLang="en-US" dirty="0">
                <a:latin typeface="Times New Roman" panose="02020603050405020304" pitchFamily="18" charset="0"/>
                <a:cs typeface="Times New Roman" panose="02020603050405020304" pitchFamily="18" charset="0"/>
              </a:rPr>
              <a:t>的内容主要包括：</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设备标识</a:t>
            </a:r>
            <a:r>
              <a:rPr lang="zh-CN" altLang="en-US" dirty="0">
                <a:latin typeface="Times New Roman" panose="02020603050405020304" pitchFamily="18" charset="0"/>
                <a:cs typeface="Times New Roman" panose="02020603050405020304" pitchFamily="18" charset="0"/>
              </a:rPr>
              <a:t>：唯一物理设备名，用来区别不同的设备；</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设备类型</a:t>
            </a:r>
            <a:r>
              <a:rPr lang="zh-CN" altLang="en-US" dirty="0">
                <a:latin typeface="Times New Roman" panose="02020603050405020304" pitchFamily="18" charset="0"/>
                <a:cs typeface="Times New Roman" panose="02020603050405020304" pitchFamily="18" charset="0"/>
              </a:rPr>
              <a:t>：反映设备的特性；如：块设备或字符设备；</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设备配置</a:t>
            </a:r>
            <a:r>
              <a:rPr lang="zh-CN" altLang="en-US" dirty="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地址等；</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设备状态</a:t>
            </a:r>
            <a:r>
              <a:rPr lang="zh-CN" altLang="en-US" dirty="0">
                <a:latin typeface="Times New Roman" panose="02020603050405020304" pitchFamily="18" charset="0"/>
                <a:cs typeface="Times New Roman" panose="02020603050405020304" pitchFamily="18" charset="0"/>
              </a:rPr>
              <a:t>：忙</a:t>
            </a:r>
            <a:r>
              <a:rPr lang="en-US" altLang="zh-CN">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闲，等待</a:t>
            </a:r>
            <a:r>
              <a:rPr lang="en-US" altLang="zh-CN">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不等待；（若与设备链接的控制器或通道忙，则等待）</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等待队列</a:t>
            </a:r>
            <a:r>
              <a:rPr lang="zh-CN" altLang="en-US" dirty="0">
                <a:latin typeface="Times New Roman" panose="02020603050405020304" pitchFamily="18" charset="0"/>
                <a:cs typeface="Times New Roman" panose="02020603050405020304" pitchFamily="18" charset="0"/>
              </a:rPr>
              <a:t>：等待使用该设备的进程队列； </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与设备连接的控制器表指针</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071105"/>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b="17821"/>
          <a:stretch>
            <a:fillRect/>
          </a:stretch>
        </p:blipFill>
        <p:spPr>
          <a:xfrm>
            <a:off x="96520" y="1125220"/>
            <a:ext cx="8950960" cy="2447925"/>
          </a:xfrm>
          <a:prstGeom prst="rect">
            <a:avLst/>
          </a:prstGeom>
        </p:spPr>
      </p:pic>
      <p:sp>
        <p:nvSpPr>
          <p:cNvPr id="88067" name="文本框 1"/>
          <p:cNvSpPr txBox="1"/>
          <p:nvPr/>
        </p:nvSpPr>
        <p:spPr>
          <a:xfrm>
            <a:off x="107950" y="3861435"/>
            <a:ext cx="8934450" cy="706755"/>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注：</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进程管理</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章节中曾经提到过</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系统会根据阻塞原因不同，将进程</a:t>
            </a:r>
            <a:r>
              <a:rPr lang="en-US" altLang="zh-CN" sz="2000">
                <a:latin typeface="Arial" panose="020B0604020202020204" pitchFamily="34" charset="0"/>
              </a:rPr>
              <a:t>PCB</a:t>
            </a:r>
            <a:r>
              <a:rPr lang="zh-CN" altLang="en-US" sz="2000">
                <a:latin typeface="Arial" panose="020B0604020202020204" pitchFamily="34" charset="0"/>
                <a:ea typeface="宋体" panose="02010600030101010101" pitchFamily="2" charset="-122"/>
              </a:rPr>
              <a:t>挂到不同的阻塞队列中</a:t>
            </a:r>
            <a:r>
              <a:rPr lang="en-US" altLang="zh-CN" sz="2000">
                <a:latin typeface="Arial" panose="020B0604020202020204" pitchFamily="34" charset="0"/>
              </a:rPr>
              <a:t>”.</a:t>
            </a:r>
            <a:endParaRPr lang="en-US" altLang="zh-CN" sz="2000">
              <a:latin typeface="Arial" panose="020B0604020202020204" pitchFamily="34" charset="0"/>
            </a:endParaRPr>
          </a:p>
        </p:txBody>
      </p:sp>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文本占位符 1074177"/>
          <p:cNvSpPr>
            <a:spLocks noGrp="1"/>
          </p:cNvSpPr>
          <p:nvPr>
            <p:ph idx="1"/>
          </p:nvPr>
        </p:nvSpPr>
        <p:spPr>
          <a:xfrm>
            <a:off x="179705" y="666750"/>
            <a:ext cx="8601710" cy="6191250"/>
          </a:xfrm>
        </p:spPr>
        <p:txBody>
          <a:bodyPr anchor="t" anchorCtr="0"/>
          <a:p>
            <a:pPr algn="just">
              <a:lnSpc>
                <a:spcPct val="90000"/>
              </a:lnSpc>
            </a:pPr>
            <a:r>
              <a:rPr lang="en-US" altLang="zh-CN" b="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控制器控制表(</a:t>
            </a:r>
            <a:r>
              <a:rPr lang="en-US" altLang="zh-CN">
                <a:latin typeface="Times New Roman" panose="02020603050405020304" pitchFamily="18" charset="0"/>
                <a:cs typeface="Times New Roman" panose="02020603050405020304" pitchFamily="18" charset="0"/>
              </a:rPr>
              <a:t>COCT, </a:t>
            </a:r>
            <a:r>
              <a:rPr lang="en-US" altLang="zh-CN" err="1">
                <a:latin typeface="Times New Roman" panose="02020603050405020304" pitchFamily="18" charset="0"/>
                <a:cs typeface="Times New Roman" panose="02020603050405020304" pitchFamily="18" charset="0"/>
              </a:rPr>
              <a:t>C</a:t>
            </a:r>
            <a:r>
              <a:rPr lang="en-US" altLang="zh-CN" err="1">
                <a:latin typeface="Times New Roman" panose="02020603050405020304" pitchFamily="18" charset="0"/>
                <a:cs typeface="Times New Roman" panose="02020603050405020304" pitchFamily="18" charset="0"/>
              </a:rPr>
              <a:t>ontroller</a:t>
            </a:r>
            <a:r>
              <a:rPr lang="en-US" altLang="zh-CN">
                <a:latin typeface="Times New Roman" panose="02020603050405020304" pitchFamily="18" charset="0"/>
                <a:cs typeface="Times New Roman" panose="02020603050405020304" pitchFamily="18" charset="0"/>
              </a:rPr>
              <a:t> Control Table)</a:t>
            </a:r>
            <a:endParaRPr lang="en-US" altLang="zh-CN">
              <a:latin typeface="Times New Roman" panose="02020603050405020304" pitchFamily="18" charset="0"/>
              <a:cs typeface="Times New Roman" panose="02020603050405020304" pitchFamily="18" charset="0"/>
            </a:endParaRPr>
          </a:p>
          <a:p>
            <a:pPr lvl="1" algn="just">
              <a:lnSpc>
                <a:spcPct val="90000"/>
              </a:lnSpc>
            </a:pPr>
            <a:r>
              <a:rPr lang="zh-CN" altLang="en-US" dirty="0">
                <a:latin typeface="Times New Roman" panose="02020603050405020304" pitchFamily="18" charset="0"/>
                <a:cs typeface="Times New Roman" panose="02020603050405020304" pitchFamily="18" charset="0"/>
              </a:rPr>
              <a:t>每个设备控制器一张</a:t>
            </a:r>
            <a:r>
              <a:rPr lang="en-US" altLang="zh-CN" dirty="0">
                <a:latin typeface="Times New Roman" panose="02020603050405020304" pitchFamily="18" charset="0"/>
                <a:cs typeface="Times New Roman" panose="02020603050405020304" pitchFamily="18" charset="0"/>
              </a:rPr>
              <a:t>COCT</a:t>
            </a:r>
            <a:r>
              <a:rPr lang="zh-CN" altLang="en-US" dirty="0">
                <a:latin typeface="Times New Roman" panose="02020603050405020304" pitchFamily="18" charset="0"/>
                <a:cs typeface="Times New Roman" panose="02020603050405020304" pitchFamily="18" charset="0"/>
              </a:rPr>
              <a:t>，描述</a:t>
            </a:r>
            <a:r>
              <a:rPr lang="en-US" altLang="zh-CN">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控制器的配置和状态。如</a:t>
            </a:r>
            <a:r>
              <a:rPr lang="en-US" altLang="zh-CN">
                <a:latin typeface="Times New Roman" panose="02020603050405020304" pitchFamily="18" charset="0"/>
                <a:cs typeface="Times New Roman" panose="02020603050405020304" pitchFamily="18" charset="0"/>
              </a:rPr>
              <a:t>DMA</a:t>
            </a:r>
            <a:r>
              <a:rPr lang="zh-CN" altLang="en-US" dirty="0">
                <a:latin typeface="Times New Roman" panose="02020603050405020304" pitchFamily="18" charset="0"/>
                <a:cs typeface="Times New Roman" panose="02020603050405020304" pitchFamily="18" charset="0"/>
              </a:rPr>
              <a:t>控制器所占用的中断号、</a:t>
            </a:r>
            <a:r>
              <a:rPr lang="en-US" altLang="zh-CN">
                <a:latin typeface="Times New Roman" panose="02020603050405020304" pitchFamily="18" charset="0"/>
                <a:cs typeface="Times New Roman" panose="02020603050405020304" pitchFamily="18" charset="0"/>
              </a:rPr>
              <a:t>DMA</a:t>
            </a:r>
            <a:r>
              <a:rPr lang="zh-CN" altLang="en-US" dirty="0">
                <a:latin typeface="Times New Roman" panose="02020603050405020304" pitchFamily="18" charset="0"/>
                <a:cs typeface="Times New Roman" panose="02020603050405020304" pitchFamily="18" charset="0"/>
              </a:rPr>
              <a:t>数据通道的分配。操作系统根据</a:t>
            </a:r>
            <a:r>
              <a:rPr lang="en-US" altLang="zh-CN" dirty="0">
                <a:latin typeface="Times New Roman" panose="02020603050405020304" pitchFamily="18" charset="0"/>
                <a:cs typeface="Times New Roman" panose="02020603050405020304" pitchFamily="18" charset="0"/>
              </a:rPr>
              <a:t>COCT</a:t>
            </a:r>
            <a:r>
              <a:rPr lang="zh-CN" altLang="en-US" dirty="0">
                <a:latin typeface="Times New Roman" panose="02020603050405020304" pitchFamily="18" charset="0"/>
                <a:cs typeface="Times New Roman" panose="02020603050405020304" pitchFamily="18" charset="0"/>
              </a:rPr>
              <a:t>的信息对控制器进行操作和</a:t>
            </a:r>
            <a:r>
              <a:rPr lang="zh-CN" altLang="en-US" dirty="0">
                <a:latin typeface="Times New Roman" panose="02020603050405020304" pitchFamily="18" charset="0"/>
                <a:cs typeface="Times New Roman" panose="02020603050405020304" pitchFamily="18" charset="0"/>
              </a:rPr>
              <a:t>管理。</a:t>
            </a:r>
            <a:endParaRPr lang="zh-CN" altLang="en-US" dirty="0">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zh-CN" altLang="en-US">
              <a:latin typeface="Times New Roman" panose="02020603050405020304" pitchFamily="18" charset="0"/>
              <a:cs typeface="Times New Roman" panose="02020603050405020304" pitchFamily="18" charset="0"/>
            </a:endParaRPr>
          </a:p>
        </p:txBody>
      </p:sp>
      <p:grpSp>
        <p:nvGrpSpPr>
          <p:cNvPr id="90114" name="组合 1074178"/>
          <p:cNvGrpSpPr/>
          <p:nvPr/>
        </p:nvGrpSpPr>
        <p:grpSpPr>
          <a:xfrm>
            <a:off x="2627948" y="2564448"/>
            <a:ext cx="4114800" cy="1828800"/>
            <a:chOff x="1344" y="1200"/>
            <a:chExt cx="2592" cy="1152"/>
          </a:xfrm>
        </p:grpSpPr>
        <p:sp>
          <p:nvSpPr>
            <p:cNvPr id="90115" name="矩形 1074179"/>
            <p:cNvSpPr/>
            <p:nvPr/>
          </p:nvSpPr>
          <p:spPr>
            <a:xfrm>
              <a:off x="1344" y="1200"/>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dirty="0">
                  <a:latin typeface="Times New Roman" panose="02020603050405020304" pitchFamily="18" charset="0"/>
                  <a:ea typeface="宋体" panose="02010600030101010101" pitchFamily="2" charset="-122"/>
                </a:rPr>
                <a:t>控制器标识符</a:t>
              </a:r>
              <a:endParaRPr lang="zh-CN" altLang="en-US" sz="2400" dirty="0">
                <a:latin typeface="Times New Roman" panose="02020603050405020304" pitchFamily="18" charset="0"/>
                <a:ea typeface="宋体" panose="02010600030101010101" pitchFamily="2" charset="-122"/>
              </a:endParaRPr>
            </a:p>
          </p:txBody>
        </p:sp>
        <p:sp>
          <p:nvSpPr>
            <p:cNvPr id="90116" name="矩形 1074180"/>
            <p:cNvSpPr/>
            <p:nvPr/>
          </p:nvSpPr>
          <p:spPr>
            <a:xfrm>
              <a:off x="1344" y="1488"/>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b="0" dirty="0">
                  <a:latin typeface="Times New Roman" panose="02020603050405020304" pitchFamily="18" charset="0"/>
                  <a:ea typeface="宋体" panose="02010600030101010101" pitchFamily="2" charset="-122"/>
                </a:rPr>
                <a:t>控制器状态：忙/空闲</a:t>
              </a:r>
              <a:endParaRPr lang="zh-CN" altLang="en-US" sz="2400" b="0" dirty="0">
                <a:latin typeface="Times New Roman" panose="02020603050405020304" pitchFamily="18" charset="0"/>
                <a:ea typeface="宋体" panose="02010600030101010101" pitchFamily="2" charset="-122"/>
              </a:endParaRPr>
            </a:p>
          </p:txBody>
        </p:sp>
        <p:sp>
          <p:nvSpPr>
            <p:cNvPr id="90117" name="矩形 1074181"/>
            <p:cNvSpPr/>
            <p:nvPr/>
          </p:nvSpPr>
          <p:spPr>
            <a:xfrm>
              <a:off x="1344" y="1776"/>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b="0" dirty="0">
                  <a:latin typeface="Times New Roman" panose="02020603050405020304" pitchFamily="18" charset="0"/>
                  <a:ea typeface="宋体" panose="02010600030101010101" pitchFamily="2" charset="-122"/>
                </a:rPr>
                <a:t>与控制器连接的通道指针</a:t>
              </a:r>
              <a:endParaRPr lang="zh-CN" altLang="en-US" sz="2400" b="0" dirty="0">
                <a:latin typeface="Times New Roman" panose="02020603050405020304" pitchFamily="18" charset="0"/>
                <a:ea typeface="宋体" panose="02010600030101010101" pitchFamily="2" charset="-122"/>
              </a:endParaRPr>
            </a:p>
          </p:txBody>
        </p:sp>
        <p:sp>
          <p:nvSpPr>
            <p:cNvPr id="90118" name="矩形 1074182"/>
            <p:cNvSpPr/>
            <p:nvPr/>
          </p:nvSpPr>
          <p:spPr>
            <a:xfrm>
              <a:off x="1344" y="2064"/>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b="0" dirty="0">
                  <a:latin typeface="Times New Roman" panose="02020603050405020304" pitchFamily="18" charset="0"/>
                  <a:ea typeface="宋体" panose="02010600030101010101" pitchFamily="2" charset="-122"/>
                </a:rPr>
                <a:t>等待控制器的进程队列指针</a:t>
              </a:r>
              <a:endParaRPr lang="zh-CN" altLang="en-US" sz="2400" b="0" dirty="0">
                <a:latin typeface="Times New Roman" panose="02020603050405020304" pitchFamily="18" charset="0"/>
                <a:ea typeface="宋体" panose="02010600030101010101" pitchFamily="2" charset="-122"/>
              </a:endParaRPr>
            </a:p>
          </p:txBody>
        </p:sp>
      </p:grpSp>
      <p:sp>
        <p:nvSpPr>
          <p:cNvPr id="90119" name="标题 1074183"/>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9" name="标题 1074183"/>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rcRect t="2269"/>
          <a:stretch>
            <a:fillRect/>
          </a:stretch>
        </p:blipFill>
        <p:spPr>
          <a:xfrm>
            <a:off x="0" y="981075"/>
            <a:ext cx="8966835" cy="2250440"/>
          </a:xfrm>
          <a:prstGeom prst="rect">
            <a:avLst/>
          </a:prstGeom>
        </p:spPr>
      </p:pic>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7315" y="765175"/>
            <a:ext cx="8920480" cy="1087755"/>
          </a:xfrm>
          <a:prstGeom prst="rect">
            <a:avLst/>
          </a:prstGeom>
          <a:noFill/>
        </p:spPr>
        <p:txBody>
          <a:bodyPr wrap="square" rtlCol="0" anchor="t">
            <a:spAutoFit/>
          </a:bodyPr>
          <a:p>
            <a:pPr>
              <a:lnSpc>
                <a:spcPct val="90000"/>
              </a:lnSpc>
            </a:pPr>
            <a:r>
              <a:rPr lang="en-US" altLang="zh-CN" sz="2400">
                <a:latin typeface="Times New Roman" panose="02020603050405020304" pitchFamily="18" charset="0"/>
                <a:cs typeface="Times New Roman" panose="02020603050405020304" pitchFamily="18" charset="0"/>
                <a:sym typeface="+mn-ea"/>
              </a:rPr>
              <a:t>(3) </a:t>
            </a:r>
            <a:r>
              <a:rPr lang="zh-CN" altLang="en-US" sz="2400" dirty="0">
                <a:latin typeface="Times New Roman" panose="02020603050405020304" pitchFamily="18" charset="0"/>
                <a:cs typeface="Times New Roman" panose="02020603050405020304" pitchFamily="18" charset="0"/>
                <a:sym typeface="+mn-ea"/>
              </a:rPr>
              <a:t>通道控制表(</a:t>
            </a:r>
            <a:r>
              <a:rPr lang="en-US" altLang="zh-CN" sz="2400">
                <a:latin typeface="Times New Roman" panose="02020603050405020304" pitchFamily="18" charset="0"/>
                <a:cs typeface="Times New Roman" panose="02020603050405020304" pitchFamily="18" charset="0"/>
                <a:sym typeface="+mn-ea"/>
              </a:rPr>
              <a:t>CHCT, </a:t>
            </a:r>
            <a:r>
              <a:rPr lang="en-US" altLang="zh-CN" sz="2400" err="1">
                <a:latin typeface="Times New Roman" panose="02020603050405020304" pitchFamily="18" charset="0"/>
                <a:cs typeface="Times New Roman" panose="02020603050405020304" pitchFamily="18" charset="0"/>
                <a:sym typeface="+mn-ea"/>
              </a:rPr>
              <a:t>Channel</a:t>
            </a:r>
            <a:r>
              <a:rPr lang="en-US" altLang="zh-CN" sz="2400">
                <a:latin typeface="Times New Roman" panose="02020603050405020304" pitchFamily="18" charset="0"/>
                <a:cs typeface="Times New Roman" panose="02020603050405020304" pitchFamily="18" charset="0"/>
                <a:sym typeface="+mn-ea"/>
              </a:rPr>
              <a:t> Control Table)</a:t>
            </a:r>
            <a:endParaRPr lang="en-US" altLang="zh-CN" sz="2400">
              <a:latin typeface="Times New Roman" panose="02020603050405020304" pitchFamily="18" charset="0"/>
              <a:cs typeface="Times New Roman" panose="02020603050405020304" pitchFamily="18" charset="0"/>
            </a:endParaRPr>
          </a:p>
          <a:p>
            <a:pPr lvl="1">
              <a:lnSpc>
                <a:spcPct val="90000"/>
              </a:lnSpc>
            </a:pPr>
            <a:r>
              <a:rPr lang="zh-CN" altLang="en-US" sz="2400" dirty="0">
                <a:latin typeface="Times New Roman" panose="02020603050405020304" pitchFamily="18" charset="0"/>
                <a:cs typeface="Times New Roman" panose="02020603050405020304" pitchFamily="18" charset="0"/>
                <a:sym typeface="+mn-ea"/>
              </a:rPr>
              <a:t>每个通道对应一张</a:t>
            </a:r>
            <a:r>
              <a:rPr lang="en-US" altLang="zh-CN" sz="2400">
                <a:latin typeface="Times New Roman" panose="02020603050405020304" pitchFamily="18" charset="0"/>
                <a:cs typeface="Times New Roman" panose="02020603050405020304" pitchFamily="18" charset="0"/>
                <a:sym typeface="+mn-ea"/>
              </a:rPr>
              <a:t>CHCT</a:t>
            </a:r>
            <a:r>
              <a:rPr lang="zh-CN" altLang="en-US" sz="2400" dirty="0">
                <a:latin typeface="Times New Roman" panose="02020603050405020304" pitchFamily="18" charset="0"/>
                <a:cs typeface="Times New Roman" panose="02020603050405020304" pitchFamily="18" charset="0"/>
                <a:sym typeface="+mn-ea"/>
              </a:rPr>
              <a:t>，描述通道工作状态。操作系统根据</a:t>
            </a:r>
            <a:r>
              <a:rPr lang="en-US" altLang="zh-CN" sz="2400" dirty="0">
                <a:latin typeface="Times New Roman" panose="02020603050405020304" pitchFamily="18" charset="0"/>
                <a:cs typeface="Times New Roman" panose="02020603050405020304" pitchFamily="18" charset="0"/>
                <a:sym typeface="+mn-ea"/>
              </a:rPr>
              <a:t>CHCT</a:t>
            </a:r>
            <a:r>
              <a:rPr lang="zh-CN" altLang="en-US" sz="2400" dirty="0">
                <a:latin typeface="Times New Roman" panose="02020603050405020304" pitchFamily="18" charset="0"/>
                <a:cs typeface="Times New Roman" panose="02020603050405020304" pitchFamily="18" charset="0"/>
                <a:sym typeface="+mn-ea"/>
              </a:rPr>
              <a:t>的信息对通道进行操作和</a:t>
            </a:r>
            <a:r>
              <a:rPr lang="zh-CN" altLang="en-US" sz="2400" dirty="0">
                <a:latin typeface="Times New Roman" panose="02020603050405020304" pitchFamily="18" charset="0"/>
                <a:cs typeface="Times New Roman" panose="02020603050405020304" pitchFamily="18" charset="0"/>
                <a:sym typeface="+mn-ea"/>
              </a:rPr>
              <a:t>管理。</a:t>
            </a:r>
            <a:endParaRPr lang="zh-CN" altLang="en-US" sz="2400"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nvPicPr>
        <p:blipFill>
          <a:blip r:embed="rId1"/>
          <a:srcRect l="-46" t="2089" r="610"/>
          <a:stretch>
            <a:fillRect/>
          </a:stretch>
        </p:blipFill>
        <p:spPr>
          <a:xfrm>
            <a:off x="107315" y="2132965"/>
            <a:ext cx="8960485" cy="2183130"/>
          </a:xfrm>
          <a:prstGeom prst="rect">
            <a:avLst/>
          </a:prstGeom>
        </p:spPr>
      </p:pic>
      <p:sp>
        <p:nvSpPr>
          <p:cNvPr id="90119" name="标题 1074183"/>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文本占位符 1073153"/>
          <p:cNvSpPr>
            <a:spLocks noGrp="1"/>
          </p:cNvSpPr>
          <p:nvPr>
            <p:ph idx="1"/>
          </p:nvPr>
        </p:nvSpPr>
        <p:spPr>
          <a:xfrm>
            <a:off x="107950" y="548640"/>
            <a:ext cx="8829675" cy="5903595"/>
          </a:xfrm>
        </p:spPr>
        <p:txBody>
          <a:bodyPr anchor="t" anchorCtr="0"/>
          <a:p>
            <a:pPr>
              <a:lnSpc>
                <a:spcPct val="90000"/>
              </a:lnSpc>
            </a:pPr>
            <a:r>
              <a:rPr lang="en-US" altLang="zh-CN" sz="2400" b="0">
                <a:latin typeface="Times New Roman" panose="02020603050405020304" pitchFamily="18" charset="0"/>
                <a:cs typeface="Times New Roman" panose="02020603050405020304" pitchFamily="18" charset="0"/>
              </a:rPr>
              <a:t>(4) </a:t>
            </a:r>
            <a:r>
              <a:rPr lang="zh-CN" altLang="en-US" sz="2400" dirty="0">
                <a:latin typeface="Times New Roman" panose="02020603050405020304" pitchFamily="18" charset="0"/>
                <a:cs typeface="Times New Roman" panose="02020603050405020304" pitchFamily="18" charset="0"/>
              </a:rPr>
              <a:t>系统设备表(</a:t>
            </a:r>
            <a:r>
              <a:rPr lang="en-US" altLang="zh-CN" sz="2400">
                <a:latin typeface="Times New Roman" panose="02020603050405020304" pitchFamily="18" charset="0"/>
                <a:cs typeface="Times New Roman" panose="02020603050405020304" pitchFamily="18" charset="0"/>
              </a:rPr>
              <a:t>SDT, System Device Table)</a:t>
            </a:r>
            <a:endParaRPr lang="en-US" altLang="zh-CN" sz="2400">
              <a:latin typeface="Times New Roman" panose="02020603050405020304" pitchFamily="18" charset="0"/>
              <a:cs typeface="Times New Roman" panose="02020603050405020304" pitchFamily="18" charset="0"/>
            </a:endParaRPr>
          </a:p>
          <a:p>
            <a:pPr lvl="1">
              <a:lnSpc>
                <a:spcPct val="90000"/>
              </a:lnSpc>
            </a:pPr>
            <a:r>
              <a:rPr lang="zh-CN" altLang="en-US" sz="2000" dirty="0">
                <a:latin typeface="Times New Roman" panose="02020603050405020304" pitchFamily="18" charset="0"/>
                <a:cs typeface="Times New Roman" panose="02020603050405020304" pitchFamily="18" charset="0"/>
              </a:rPr>
              <a:t>系统内一张，反映系统中</a:t>
            </a:r>
            <a:r>
              <a:rPr lang="zh-CN" altLang="en-US" sz="2000" dirty="0">
                <a:latin typeface="Times New Roman" panose="02020603050405020304" pitchFamily="18" charset="0"/>
                <a:cs typeface="Times New Roman" panose="02020603050405020304" pitchFamily="18" charset="0"/>
              </a:rPr>
              <a:t>全部设备资源的状态，记录全部设备的状态及其设备控制表的入口。</a:t>
            </a:r>
            <a:endParaRPr lang="zh-CN" altLang="en-US" sz="2000" dirty="0">
              <a:latin typeface="Times New Roman" panose="02020603050405020304" pitchFamily="18" charset="0"/>
              <a:cs typeface="Times New Roman" panose="02020603050405020304" pitchFamily="18" charset="0"/>
            </a:endParaRPr>
          </a:p>
          <a:p>
            <a:pPr lvl="1">
              <a:lnSpc>
                <a:spcPct val="90000"/>
              </a:lnSpc>
            </a:pPr>
            <a:r>
              <a:rPr lang="en-US" altLang="zh-CN" sz="2000">
                <a:latin typeface="Times New Roman" panose="02020603050405020304" pitchFamily="18" charset="0"/>
                <a:cs typeface="Times New Roman" panose="02020603050405020304" pitchFamily="18" charset="0"/>
              </a:rPr>
              <a:t>SDT</a:t>
            </a:r>
            <a:r>
              <a:rPr lang="zh-CN" altLang="en-US" sz="2000" dirty="0">
                <a:latin typeface="Times New Roman" panose="02020603050405020304" pitchFamily="18" charset="0"/>
                <a:cs typeface="Times New Roman" panose="02020603050405020304" pitchFamily="18" charset="0"/>
              </a:rPr>
              <a:t>表项的主要组成：</a:t>
            </a:r>
            <a:endParaRPr lang="zh-CN" altLang="en-US" sz="2000" dirty="0">
              <a:latin typeface="Times New Roman" panose="02020603050405020304" pitchFamily="18" charset="0"/>
              <a:cs typeface="Times New Roman" panose="02020603050405020304" pitchFamily="18" charset="0"/>
            </a:endParaRPr>
          </a:p>
          <a:p>
            <a:pPr lvl="2">
              <a:lnSpc>
                <a:spcPct val="90000"/>
              </a:lnSpc>
            </a:pPr>
            <a:r>
              <a:rPr lang="en-US" altLang="zh-CN" sz="2000">
                <a:latin typeface="Times New Roman" panose="02020603050405020304" pitchFamily="18" charset="0"/>
                <a:cs typeface="Times New Roman" panose="02020603050405020304" pitchFamily="18" charset="0"/>
              </a:rPr>
              <a:t>DCT</a:t>
            </a:r>
            <a:r>
              <a:rPr lang="zh-CN" altLang="en-US" sz="2000" dirty="0">
                <a:latin typeface="Times New Roman" panose="02020603050405020304" pitchFamily="18" charset="0"/>
                <a:cs typeface="Times New Roman" panose="02020603050405020304" pitchFamily="18" charset="0"/>
              </a:rPr>
              <a:t>指针：指向相应设备的</a:t>
            </a:r>
            <a:r>
              <a:rPr lang="en-US" altLang="zh-CN" sz="2000">
                <a:latin typeface="Times New Roman" panose="02020603050405020304" pitchFamily="18" charset="0"/>
                <a:cs typeface="Times New Roman" panose="02020603050405020304" pitchFamily="18" charset="0"/>
              </a:rPr>
              <a:t>DCT；</a:t>
            </a:r>
            <a:endParaRPr lang="en-US" altLang="zh-CN" sz="2000">
              <a:latin typeface="Times New Roman" panose="02020603050405020304" pitchFamily="18" charset="0"/>
              <a:cs typeface="Times New Roman" panose="02020603050405020304" pitchFamily="18" charset="0"/>
            </a:endParaRPr>
          </a:p>
          <a:p>
            <a:pPr lvl="2">
              <a:lnSpc>
                <a:spcPct val="90000"/>
              </a:lnSpc>
            </a:pPr>
            <a:r>
              <a:rPr lang="zh-CN" altLang="en-US" sz="2000" dirty="0">
                <a:latin typeface="Times New Roman" panose="02020603050405020304" pitchFamily="18" charset="0"/>
                <a:cs typeface="Times New Roman" panose="02020603050405020304" pitchFamily="18" charset="0"/>
              </a:rPr>
              <a:t>设备使用进程标识：正在使用该设备的进程标识；</a:t>
            </a:r>
            <a:endParaRPr lang="zh-CN" altLang="en-US" sz="2000" dirty="0">
              <a:latin typeface="Times New Roman" panose="02020603050405020304" pitchFamily="18" charset="0"/>
              <a:cs typeface="Times New Roman" panose="02020603050405020304" pitchFamily="18" charset="0"/>
            </a:endParaRPr>
          </a:p>
          <a:p>
            <a:pPr lvl="2">
              <a:lnSpc>
                <a:spcPct val="90000"/>
              </a:lnSpc>
            </a:pPr>
            <a:r>
              <a:rPr lang="en-US" altLang="zh-CN" sz="2000">
                <a:latin typeface="Times New Roman" panose="02020603050405020304" pitchFamily="18" charset="0"/>
                <a:cs typeface="Times New Roman" panose="02020603050405020304" pitchFamily="18" charset="0"/>
              </a:rPr>
              <a:t>DCT</a:t>
            </a:r>
            <a:r>
              <a:rPr lang="zh-CN" altLang="en-US" sz="2000" dirty="0">
                <a:latin typeface="Times New Roman" panose="02020603050405020304" pitchFamily="18" charset="0"/>
                <a:cs typeface="Times New Roman" panose="02020603050405020304" pitchFamily="18" charset="0"/>
              </a:rPr>
              <a:t>信息：为引用方便而保存的</a:t>
            </a:r>
            <a:r>
              <a:rPr lang="en-US" altLang="zh-CN" sz="2000">
                <a:latin typeface="Times New Roman" panose="02020603050405020304" pitchFamily="18" charset="0"/>
                <a:cs typeface="Times New Roman" panose="02020603050405020304" pitchFamily="18" charset="0"/>
              </a:rPr>
              <a:t>DCT</a:t>
            </a:r>
            <a:r>
              <a:rPr lang="zh-CN" altLang="en-US" sz="2000" dirty="0">
                <a:latin typeface="Times New Roman" panose="02020603050405020304" pitchFamily="18" charset="0"/>
                <a:cs typeface="Times New Roman" panose="02020603050405020304" pitchFamily="18" charset="0"/>
              </a:rPr>
              <a:t>信息，如：设备标识、设备类型等；</a:t>
            </a:r>
            <a:endParaRPr lang="zh-CN" altLang="en-US" sz="2000" dirty="0">
              <a:latin typeface="Times New Roman" panose="02020603050405020304" pitchFamily="18" charset="0"/>
              <a:cs typeface="Times New Roman" panose="02020603050405020304" pitchFamily="18" charset="0"/>
            </a:endParaRPr>
          </a:p>
        </p:txBody>
      </p:sp>
      <p:sp>
        <p:nvSpPr>
          <p:cNvPr id="89090" name="标题 1073154"/>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46685" y="3357245"/>
            <a:ext cx="8997315" cy="2519680"/>
          </a:xfrm>
          <a:prstGeom prst="rect">
            <a:avLst/>
          </a:prstGeom>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022977"/>
          <p:cNvSpPr>
            <a:spLocks noGrp="1"/>
          </p:cNvSpPr>
          <p:nvPr>
            <p:ph type="title"/>
          </p:nvPr>
        </p:nvSpPr>
        <p:spPr/>
        <p:txBody>
          <a:bodyPr anchor="ctr" anchorCtr="0"/>
          <a:p>
            <a:r>
              <a:rPr lang="en-US" altLang="zh-CN">
                <a:latin typeface="宋体" panose="02010600030101010101" pitchFamily="2" charset="-122"/>
                <a:ea typeface="宋体" panose="02010600030101010101" pitchFamily="2" charset="-122"/>
              </a:rPr>
              <a:t>6.1   I/O</a:t>
            </a:r>
            <a:r>
              <a:rPr lang="zh-CN" altLang="en-US" dirty="0">
                <a:latin typeface="宋体" panose="02010600030101010101" pitchFamily="2" charset="-122"/>
                <a:ea typeface="宋体" panose="02010600030101010101" pitchFamily="2" charset="-122"/>
              </a:rPr>
              <a:t>系统概述</a:t>
            </a:r>
            <a:r>
              <a:rPr lang="en-US" altLang="zh-CN">
                <a:ea typeface="宋体" panose="02010600030101010101" pitchFamily="2" charset="-122"/>
              </a:rPr>
              <a:t> </a:t>
            </a:r>
            <a:endParaRPr lang="en-US" altLang="zh-CN">
              <a:ea typeface="宋体" panose="02010600030101010101" pitchFamily="2" charset="-122"/>
            </a:endParaRPr>
          </a:p>
        </p:txBody>
      </p:sp>
      <p:sp>
        <p:nvSpPr>
          <p:cNvPr id="16386" name="文本占位符 1022978"/>
          <p:cNvSpPr>
            <a:spLocks noGrp="1"/>
          </p:cNvSpPr>
          <p:nvPr>
            <p:ph idx="1"/>
          </p:nvPr>
        </p:nvSpPr>
        <p:spPr/>
        <p:txBody>
          <a:bodyPr anchor="t" anchorCtr="0"/>
          <a:p>
            <a:r>
              <a:rPr lang="en-US" altLang="zh-CN"/>
              <a:t>I/O</a:t>
            </a:r>
            <a:r>
              <a:rPr lang="zh-CN" altLang="en-US" dirty="0"/>
              <a:t>系统的组成主要包括</a:t>
            </a:r>
            <a:endParaRPr lang="zh-CN" altLang="en-US" dirty="0"/>
          </a:p>
          <a:p>
            <a:pPr lvl="1"/>
            <a:r>
              <a:rPr lang="en-US" altLang="zh-CN"/>
              <a:t>I/O</a:t>
            </a:r>
            <a:r>
              <a:rPr lang="zh-CN" altLang="en-US" dirty="0"/>
              <a:t>设备</a:t>
            </a:r>
            <a:endParaRPr lang="zh-CN" altLang="en-US" dirty="0"/>
          </a:p>
          <a:p>
            <a:pPr lvl="1"/>
            <a:r>
              <a:rPr lang="zh-CN" altLang="en-US" dirty="0"/>
              <a:t>设备控制器及相关接口</a:t>
            </a:r>
            <a:endParaRPr lang="zh-CN" altLang="en-US" dirty="0"/>
          </a:p>
          <a:p>
            <a:pPr lvl="1"/>
            <a:r>
              <a:rPr lang="en-US" altLang="zh-CN"/>
              <a:t>I/O</a:t>
            </a:r>
            <a:r>
              <a:rPr lang="zh-CN" altLang="en-US" dirty="0"/>
              <a:t>通道</a:t>
            </a:r>
            <a:endParaRPr lang="zh-CN" altLang="en-US" dirty="0"/>
          </a:p>
          <a:p>
            <a:pPr lvl="1"/>
            <a:r>
              <a:rPr lang="zh-CN" altLang="en-US" dirty="0"/>
              <a:t>总线等。</a:t>
            </a:r>
            <a:endParaRPr lang="zh-CN" altLang="en-US"/>
          </a:p>
        </p:txBody>
      </p:sp>
    </p:spTree>
  </p:cSld>
  <p:clrMapOvr>
    <a:masterClrMapping/>
  </p:clrMapOvr>
  <p:transition>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075201"/>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grpSp>
        <p:nvGrpSpPr>
          <p:cNvPr id="1075203" name="组合 1075202"/>
          <p:cNvGrpSpPr/>
          <p:nvPr/>
        </p:nvGrpSpPr>
        <p:grpSpPr>
          <a:xfrm>
            <a:off x="323850" y="965200"/>
            <a:ext cx="8686800" cy="4624388"/>
            <a:chOff x="192" y="975"/>
            <a:chExt cx="5472" cy="2913"/>
          </a:xfrm>
        </p:grpSpPr>
        <p:sp>
          <p:nvSpPr>
            <p:cNvPr id="91139" name="矩形 1075203"/>
            <p:cNvSpPr/>
            <p:nvPr/>
          </p:nvSpPr>
          <p:spPr>
            <a:xfrm>
              <a:off x="528" y="1872"/>
              <a:ext cx="960"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系统设备表</a:t>
              </a:r>
              <a:endParaRPr lang="zh-CN" altLang="en-US" sz="2400" dirty="0">
                <a:latin typeface="宋体" panose="02010600030101010101" pitchFamily="2" charset="-122"/>
                <a:ea typeface="宋体" panose="02010600030101010101" pitchFamily="2" charset="-122"/>
              </a:endParaRPr>
            </a:p>
          </p:txBody>
        </p:sp>
        <p:sp>
          <p:nvSpPr>
            <p:cNvPr id="91140" name="矩形 1075204"/>
            <p:cNvSpPr/>
            <p:nvPr/>
          </p:nvSpPr>
          <p:spPr>
            <a:xfrm>
              <a:off x="432" y="2688"/>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设备控制表</a:t>
              </a:r>
              <a:endParaRPr lang="zh-CN" altLang="en-US" sz="2400" dirty="0">
                <a:latin typeface="宋体" panose="02010600030101010101" pitchFamily="2" charset="-122"/>
                <a:ea typeface="宋体" panose="02010600030101010101" pitchFamily="2" charset="-122"/>
              </a:endParaRPr>
            </a:p>
          </p:txBody>
        </p:sp>
        <p:sp>
          <p:nvSpPr>
            <p:cNvPr id="91141" name="直接连接符 1075205"/>
            <p:cNvSpPr/>
            <p:nvPr/>
          </p:nvSpPr>
          <p:spPr>
            <a:xfrm flipH="1">
              <a:off x="672" y="2256"/>
              <a:ext cx="0" cy="432"/>
            </a:xfrm>
            <a:prstGeom prst="line">
              <a:avLst/>
            </a:prstGeom>
            <a:ln w="28575" cap="flat" cmpd="sng">
              <a:solidFill>
                <a:schemeClr val="tx1"/>
              </a:solidFill>
              <a:prstDash val="sysDot"/>
              <a:round/>
              <a:headEnd type="none" w="med" len="med"/>
              <a:tailEnd type="triangle" w="med" len="med"/>
            </a:ln>
          </p:spPr>
        </p:sp>
        <p:sp>
          <p:nvSpPr>
            <p:cNvPr id="91142" name="矩形 1075206"/>
            <p:cNvSpPr/>
            <p:nvPr/>
          </p:nvSpPr>
          <p:spPr>
            <a:xfrm>
              <a:off x="2112" y="2544"/>
              <a:ext cx="576"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宋体" panose="02010600030101010101" pitchFamily="2" charset="-122"/>
                  <a:ea typeface="宋体" panose="02010600030101010101" pitchFamily="2" charset="-122"/>
                </a:rPr>
                <a:t>控制器</a:t>
              </a:r>
              <a:endParaRPr lang="zh-CN" altLang="en-US" dirty="0">
                <a:latin typeface="宋体" panose="02010600030101010101" pitchFamily="2" charset="-122"/>
                <a:ea typeface="宋体" panose="02010600030101010101" pitchFamily="2" charset="-122"/>
              </a:endParaRPr>
            </a:p>
            <a:p>
              <a:pPr algn="ctr"/>
              <a:r>
                <a:rPr lang="zh-CN" altLang="en-US" dirty="0">
                  <a:latin typeface="宋体" panose="02010600030101010101" pitchFamily="2" charset="-122"/>
                  <a:ea typeface="宋体" panose="02010600030101010101" pitchFamily="2" charset="-122"/>
                </a:rPr>
                <a:t>控制表1</a:t>
              </a:r>
              <a:endParaRPr lang="zh-CN" altLang="en-US" sz="2400" dirty="0">
                <a:latin typeface="宋体" panose="02010600030101010101" pitchFamily="2" charset="-122"/>
                <a:ea typeface="宋体" panose="02010600030101010101" pitchFamily="2" charset="-122"/>
              </a:endParaRPr>
            </a:p>
          </p:txBody>
        </p:sp>
        <p:sp>
          <p:nvSpPr>
            <p:cNvPr id="91143" name="矩形 1075207"/>
            <p:cNvSpPr/>
            <p:nvPr/>
          </p:nvSpPr>
          <p:spPr>
            <a:xfrm>
              <a:off x="2880" y="1920"/>
              <a:ext cx="912"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通道控制表</a:t>
              </a:r>
              <a:endParaRPr lang="zh-CN" altLang="en-US" sz="2400" dirty="0">
                <a:latin typeface="宋体" panose="02010600030101010101" pitchFamily="2" charset="-122"/>
                <a:ea typeface="宋体" panose="02010600030101010101" pitchFamily="2" charset="-122"/>
              </a:endParaRPr>
            </a:p>
          </p:txBody>
        </p:sp>
        <p:sp>
          <p:nvSpPr>
            <p:cNvPr id="91144" name="矩形 1075208"/>
            <p:cNvSpPr/>
            <p:nvPr/>
          </p:nvSpPr>
          <p:spPr>
            <a:xfrm>
              <a:off x="1536" y="3456"/>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设备</a:t>
              </a:r>
              <a:endParaRPr lang="zh-CN" altLang="en-US" sz="2000" dirty="0">
                <a:latin typeface="宋体" panose="02010600030101010101" pitchFamily="2" charset="-122"/>
                <a:ea typeface="宋体" panose="02010600030101010101" pitchFamily="2" charset="-122"/>
              </a:endParaRPr>
            </a:p>
            <a:p>
              <a:pPr algn="ctr"/>
              <a:r>
                <a:rPr lang="zh-CN" altLang="en-US" sz="2000" dirty="0">
                  <a:latin typeface="宋体" panose="02010600030101010101" pitchFamily="2" charset="-122"/>
                  <a:ea typeface="宋体" panose="02010600030101010101" pitchFamily="2" charset="-122"/>
                </a:rPr>
                <a:t>控制表1</a:t>
              </a:r>
              <a:endParaRPr lang="zh-CN" altLang="en-US" sz="2400" dirty="0">
                <a:latin typeface="宋体" panose="02010600030101010101" pitchFamily="2" charset="-122"/>
                <a:ea typeface="宋体" panose="02010600030101010101" pitchFamily="2" charset="-122"/>
              </a:endParaRPr>
            </a:p>
          </p:txBody>
        </p:sp>
        <p:sp>
          <p:nvSpPr>
            <p:cNvPr id="91145" name="矩形 1075209"/>
            <p:cNvSpPr/>
            <p:nvPr/>
          </p:nvSpPr>
          <p:spPr>
            <a:xfrm>
              <a:off x="2976" y="2544"/>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宋体" panose="02010600030101010101" pitchFamily="2" charset="-122"/>
                  <a:ea typeface="宋体" panose="02010600030101010101" pitchFamily="2" charset="-122"/>
                </a:rPr>
                <a:t>控制器</a:t>
              </a:r>
              <a:endParaRPr lang="zh-CN" altLang="en-US" dirty="0">
                <a:latin typeface="宋体" panose="02010600030101010101" pitchFamily="2" charset="-122"/>
                <a:ea typeface="宋体" panose="02010600030101010101" pitchFamily="2" charset="-122"/>
              </a:endParaRPr>
            </a:p>
            <a:p>
              <a:pPr algn="ctr"/>
              <a:r>
                <a:rPr lang="zh-CN" altLang="en-US" dirty="0">
                  <a:latin typeface="宋体" panose="02010600030101010101" pitchFamily="2" charset="-122"/>
                  <a:ea typeface="宋体" panose="02010600030101010101" pitchFamily="2" charset="-122"/>
                </a:rPr>
                <a:t>控制表2</a:t>
              </a:r>
              <a:endParaRPr lang="zh-CN" altLang="en-US" sz="2400" dirty="0">
                <a:latin typeface="宋体" panose="02010600030101010101" pitchFamily="2" charset="-122"/>
                <a:ea typeface="宋体" panose="02010600030101010101" pitchFamily="2" charset="-122"/>
              </a:endParaRPr>
            </a:p>
          </p:txBody>
        </p:sp>
        <p:sp>
          <p:nvSpPr>
            <p:cNvPr id="91146" name="矩形 1075210"/>
            <p:cNvSpPr/>
            <p:nvPr/>
          </p:nvSpPr>
          <p:spPr>
            <a:xfrm>
              <a:off x="4128" y="2544"/>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宋体" panose="02010600030101010101" pitchFamily="2" charset="-122"/>
                  <a:ea typeface="宋体" panose="02010600030101010101" pitchFamily="2" charset="-122"/>
                </a:rPr>
                <a:t>控制器</a:t>
              </a:r>
              <a:endParaRPr lang="zh-CN" altLang="en-US" dirty="0">
                <a:latin typeface="宋体" panose="02010600030101010101" pitchFamily="2" charset="-122"/>
                <a:ea typeface="宋体" panose="02010600030101010101" pitchFamily="2" charset="-122"/>
              </a:endParaRPr>
            </a:p>
            <a:p>
              <a:pPr algn="ctr"/>
              <a:r>
                <a:rPr lang="zh-CN" altLang="en-US" dirty="0">
                  <a:latin typeface="宋体" panose="02010600030101010101" pitchFamily="2" charset="-122"/>
                  <a:ea typeface="宋体" panose="02010600030101010101" pitchFamily="2" charset="-122"/>
                </a:rPr>
                <a:t>控制表</a:t>
              </a:r>
              <a:r>
                <a:rPr lang="en-US" altLang="zh-CN">
                  <a:latin typeface="宋体" panose="02010600030101010101" pitchFamily="2" charset="-122"/>
                </a:rPr>
                <a:t>n</a:t>
              </a:r>
              <a:endParaRPr lang="en-US" altLang="zh-CN" sz="2400">
                <a:latin typeface="宋体" panose="02010600030101010101" pitchFamily="2" charset="-122"/>
              </a:endParaRPr>
            </a:p>
          </p:txBody>
        </p:sp>
        <p:sp>
          <p:nvSpPr>
            <p:cNvPr id="91147" name="直接连接符 1075211"/>
            <p:cNvSpPr/>
            <p:nvPr/>
          </p:nvSpPr>
          <p:spPr>
            <a:xfrm flipV="1">
              <a:off x="2496" y="2304"/>
              <a:ext cx="528" cy="240"/>
            </a:xfrm>
            <a:prstGeom prst="line">
              <a:avLst/>
            </a:prstGeom>
            <a:ln w="28575" cap="flat" cmpd="sng">
              <a:solidFill>
                <a:schemeClr val="tx1"/>
              </a:solidFill>
              <a:prstDash val="solid"/>
              <a:round/>
              <a:headEnd type="none" w="med" len="med"/>
              <a:tailEnd type="triangle" w="med" len="med"/>
            </a:ln>
          </p:spPr>
        </p:sp>
        <p:sp>
          <p:nvSpPr>
            <p:cNvPr id="91148" name="直接连接符 1075212"/>
            <p:cNvSpPr/>
            <p:nvPr/>
          </p:nvSpPr>
          <p:spPr>
            <a:xfrm flipV="1">
              <a:off x="3312" y="2304"/>
              <a:ext cx="0" cy="240"/>
            </a:xfrm>
            <a:prstGeom prst="line">
              <a:avLst/>
            </a:prstGeom>
            <a:ln w="28575" cap="flat" cmpd="sng">
              <a:solidFill>
                <a:schemeClr val="tx1"/>
              </a:solidFill>
              <a:prstDash val="solid"/>
              <a:round/>
              <a:headEnd type="none" w="med" len="med"/>
              <a:tailEnd type="triangle" w="med" len="med"/>
            </a:ln>
          </p:spPr>
        </p:sp>
        <p:sp>
          <p:nvSpPr>
            <p:cNvPr id="91149" name="直接连接符 1075213"/>
            <p:cNvSpPr/>
            <p:nvPr/>
          </p:nvSpPr>
          <p:spPr>
            <a:xfrm flipH="1" flipV="1">
              <a:off x="3696" y="2304"/>
              <a:ext cx="672" cy="240"/>
            </a:xfrm>
            <a:prstGeom prst="line">
              <a:avLst/>
            </a:prstGeom>
            <a:ln w="28575" cap="flat" cmpd="sng">
              <a:solidFill>
                <a:schemeClr val="tx1"/>
              </a:solidFill>
              <a:prstDash val="solid"/>
              <a:round/>
              <a:headEnd type="none" w="med" len="med"/>
              <a:tailEnd type="triangle" w="med" len="med"/>
            </a:ln>
          </p:spPr>
        </p:sp>
        <p:sp>
          <p:nvSpPr>
            <p:cNvPr id="91150" name="直接连接符 1075214"/>
            <p:cNvSpPr/>
            <p:nvPr/>
          </p:nvSpPr>
          <p:spPr>
            <a:xfrm>
              <a:off x="3648" y="2784"/>
              <a:ext cx="480" cy="0"/>
            </a:xfrm>
            <a:prstGeom prst="line">
              <a:avLst/>
            </a:prstGeom>
            <a:ln w="28575" cap="flat" cmpd="sng">
              <a:solidFill>
                <a:schemeClr val="tx1"/>
              </a:solidFill>
              <a:prstDash val="sysDot"/>
              <a:round/>
              <a:headEnd type="none" w="med" len="med"/>
              <a:tailEnd type="none" w="med" len="med"/>
            </a:ln>
          </p:spPr>
        </p:sp>
        <p:sp>
          <p:nvSpPr>
            <p:cNvPr id="91151" name="矩形 1075215"/>
            <p:cNvSpPr/>
            <p:nvPr/>
          </p:nvSpPr>
          <p:spPr>
            <a:xfrm>
              <a:off x="2400" y="3456"/>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设备</a:t>
              </a:r>
              <a:endParaRPr lang="zh-CN" altLang="en-US" sz="2000" dirty="0">
                <a:latin typeface="宋体" panose="02010600030101010101" pitchFamily="2" charset="-122"/>
                <a:ea typeface="宋体" panose="02010600030101010101" pitchFamily="2" charset="-122"/>
              </a:endParaRPr>
            </a:p>
            <a:p>
              <a:pPr algn="ctr"/>
              <a:r>
                <a:rPr lang="zh-CN" altLang="en-US" sz="2000" dirty="0">
                  <a:latin typeface="宋体" panose="02010600030101010101" pitchFamily="2" charset="-122"/>
                  <a:ea typeface="宋体" panose="02010600030101010101" pitchFamily="2" charset="-122"/>
                </a:rPr>
                <a:t>控制表</a:t>
              </a:r>
              <a:r>
                <a:rPr lang="en-US" altLang="zh-CN" sz="2000">
                  <a:latin typeface="宋体" panose="02010600030101010101" pitchFamily="2" charset="-122"/>
                </a:rPr>
                <a:t>n</a:t>
              </a:r>
              <a:endParaRPr lang="en-US" altLang="zh-CN" sz="2400">
                <a:latin typeface="宋体" panose="02010600030101010101" pitchFamily="2" charset="-122"/>
              </a:endParaRPr>
            </a:p>
          </p:txBody>
        </p:sp>
        <p:sp>
          <p:nvSpPr>
            <p:cNvPr id="91152" name="直接连接符 1075216"/>
            <p:cNvSpPr/>
            <p:nvPr/>
          </p:nvSpPr>
          <p:spPr>
            <a:xfrm>
              <a:off x="2160" y="3696"/>
              <a:ext cx="240" cy="0"/>
            </a:xfrm>
            <a:prstGeom prst="line">
              <a:avLst/>
            </a:prstGeom>
            <a:ln w="28575" cap="flat" cmpd="sng">
              <a:solidFill>
                <a:srgbClr val="FF9900"/>
              </a:solidFill>
              <a:prstDash val="sysDot"/>
              <a:round/>
              <a:headEnd type="none" w="med" len="med"/>
              <a:tailEnd type="none" w="med" len="med"/>
            </a:ln>
          </p:spPr>
        </p:sp>
        <p:sp>
          <p:nvSpPr>
            <p:cNvPr id="91153" name="直接连接符 1075217"/>
            <p:cNvSpPr/>
            <p:nvPr/>
          </p:nvSpPr>
          <p:spPr>
            <a:xfrm flipV="1">
              <a:off x="1824" y="3024"/>
              <a:ext cx="480" cy="384"/>
            </a:xfrm>
            <a:prstGeom prst="line">
              <a:avLst/>
            </a:prstGeom>
            <a:ln w="28575" cap="flat" cmpd="sng">
              <a:solidFill>
                <a:srgbClr val="FF6600"/>
              </a:solidFill>
              <a:prstDash val="solid"/>
              <a:round/>
              <a:headEnd type="none" w="med" len="med"/>
              <a:tailEnd type="triangle" w="med" len="med"/>
            </a:ln>
          </p:spPr>
        </p:sp>
        <p:sp>
          <p:nvSpPr>
            <p:cNvPr id="91154" name="直接连接符 1075218"/>
            <p:cNvSpPr/>
            <p:nvPr/>
          </p:nvSpPr>
          <p:spPr>
            <a:xfrm flipH="1" flipV="1">
              <a:off x="2496" y="3024"/>
              <a:ext cx="288" cy="432"/>
            </a:xfrm>
            <a:prstGeom prst="line">
              <a:avLst/>
            </a:prstGeom>
            <a:ln w="28575" cap="flat" cmpd="sng">
              <a:solidFill>
                <a:srgbClr val="FF6600"/>
              </a:solidFill>
              <a:prstDash val="solid"/>
              <a:round/>
              <a:headEnd type="none" w="med" len="med"/>
              <a:tailEnd type="triangle" w="med" len="med"/>
            </a:ln>
          </p:spPr>
        </p:sp>
        <p:sp>
          <p:nvSpPr>
            <p:cNvPr id="91155" name="直接连接符 1075219"/>
            <p:cNvSpPr/>
            <p:nvPr/>
          </p:nvSpPr>
          <p:spPr>
            <a:xfrm>
              <a:off x="3840" y="2016"/>
              <a:ext cx="192" cy="0"/>
            </a:xfrm>
            <a:prstGeom prst="line">
              <a:avLst/>
            </a:prstGeom>
            <a:ln w="19050" cap="flat" cmpd="sng">
              <a:solidFill>
                <a:schemeClr val="tx1"/>
              </a:solidFill>
              <a:prstDash val="solid"/>
              <a:round/>
              <a:headEnd type="none" w="med" len="med"/>
              <a:tailEnd type="triangle" w="med" len="med"/>
            </a:ln>
          </p:spPr>
        </p:sp>
        <p:sp>
          <p:nvSpPr>
            <p:cNvPr id="91156" name="矩形 1075220"/>
            <p:cNvSpPr/>
            <p:nvPr/>
          </p:nvSpPr>
          <p:spPr>
            <a:xfrm>
              <a:off x="4080" y="192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57" name="矩形 1075221"/>
            <p:cNvSpPr/>
            <p:nvPr/>
          </p:nvSpPr>
          <p:spPr>
            <a:xfrm>
              <a:off x="4464" y="192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58" name="直接连接符 1075222"/>
            <p:cNvSpPr/>
            <p:nvPr/>
          </p:nvSpPr>
          <p:spPr>
            <a:xfrm>
              <a:off x="4320" y="2016"/>
              <a:ext cx="96" cy="0"/>
            </a:xfrm>
            <a:prstGeom prst="line">
              <a:avLst/>
            </a:prstGeom>
            <a:ln w="19050" cap="flat" cmpd="sng">
              <a:solidFill>
                <a:schemeClr val="tx1"/>
              </a:solidFill>
              <a:prstDash val="solid"/>
              <a:round/>
              <a:headEnd type="none" w="med" len="med"/>
              <a:tailEnd type="triangle" w="med" len="med"/>
            </a:ln>
          </p:spPr>
        </p:sp>
        <p:sp>
          <p:nvSpPr>
            <p:cNvPr id="91159" name="直接连接符 1075223"/>
            <p:cNvSpPr/>
            <p:nvPr/>
          </p:nvSpPr>
          <p:spPr>
            <a:xfrm>
              <a:off x="4800" y="2880"/>
              <a:ext cx="192" cy="0"/>
            </a:xfrm>
            <a:prstGeom prst="line">
              <a:avLst/>
            </a:prstGeom>
            <a:ln w="19050" cap="flat" cmpd="sng">
              <a:solidFill>
                <a:schemeClr val="tx1"/>
              </a:solidFill>
              <a:prstDash val="solid"/>
              <a:round/>
              <a:headEnd type="none" w="med" len="med"/>
              <a:tailEnd type="triangle" w="med" len="med"/>
            </a:ln>
          </p:spPr>
        </p:sp>
        <p:sp>
          <p:nvSpPr>
            <p:cNvPr id="91160" name="矩形 1075224"/>
            <p:cNvSpPr/>
            <p:nvPr/>
          </p:nvSpPr>
          <p:spPr>
            <a:xfrm>
              <a:off x="5040" y="2784"/>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61" name="矩形 1075225"/>
            <p:cNvSpPr/>
            <p:nvPr/>
          </p:nvSpPr>
          <p:spPr>
            <a:xfrm>
              <a:off x="5424" y="2784"/>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62" name="直接连接符 1075226"/>
            <p:cNvSpPr/>
            <p:nvPr/>
          </p:nvSpPr>
          <p:spPr>
            <a:xfrm>
              <a:off x="5280" y="2880"/>
              <a:ext cx="96" cy="0"/>
            </a:xfrm>
            <a:prstGeom prst="line">
              <a:avLst/>
            </a:prstGeom>
            <a:ln w="19050" cap="flat" cmpd="sng">
              <a:solidFill>
                <a:schemeClr val="tx1"/>
              </a:solidFill>
              <a:prstDash val="solid"/>
              <a:round/>
              <a:headEnd type="none" w="med" len="med"/>
              <a:tailEnd type="triangle" w="med" len="med"/>
            </a:ln>
          </p:spPr>
        </p:sp>
        <p:sp>
          <p:nvSpPr>
            <p:cNvPr id="91163" name="矩形 1075227"/>
            <p:cNvSpPr/>
            <p:nvPr/>
          </p:nvSpPr>
          <p:spPr>
            <a:xfrm>
              <a:off x="192" y="975"/>
              <a:ext cx="116" cy="327"/>
            </a:xfrm>
            <a:prstGeom prst="rect">
              <a:avLst/>
            </a:prstGeom>
            <a:noFill/>
            <a:ln w="9525">
              <a:noFill/>
            </a:ln>
          </p:spPr>
          <p:txBody>
            <a:bodyPr wrap="none" anchor="t" anchorCtr="0">
              <a:spAutoFit/>
            </a:bodyPr>
            <a:p>
              <a:pPr eaLnBrk="0" hangingPunct="0"/>
              <a:endParaRPr lang="zh-CN" altLang="zh-CN" sz="2800" dirty="0">
                <a:latin typeface="楷体_GB2312" pitchFamily="49" charset="-122"/>
                <a:ea typeface="楷体_GB2312" pitchFamily="49" charset="-122"/>
              </a:endParaRPr>
            </a:p>
          </p:txBody>
        </p:sp>
        <p:sp>
          <p:nvSpPr>
            <p:cNvPr id="91164" name="直接连接符 1075228"/>
            <p:cNvSpPr/>
            <p:nvPr/>
          </p:nvSpPr>
          <p:spPr>
            <a:xfrm>
              <a:off x="3840" y="2160"/>
              <a:ext cx="768" cy="0"/>
            </a:xfrm>
            <a:prstGeom prst="line">
              <a:avLst/>
            </a:prstGeom>
            <a:ln w="19050" cap="flat" cmpd="sng">
              <a:solidFill>
                <a:schemeClr val="tx1"/>
              </a:solidFill>
              <a:prstDash val="solid"/>
              <a:round/>
              <a:headEnd type="none" w="med" len="med"/>
              <a:tailEnd type="none" w="med" len="med"/>
            </a:ln>
          </p:spPr>
        </p:sp>
        <p:sp>
          <p:nvSpPr>
            <p:cNvPr id="91165" name="直接连接符 1075229"/>
            <p:cNvSpPr/>
            <p:nvPr/>
          </p:nvSpPr>
          <p:spPr>
            <a:xfrm flipV="1">
              <a:off x="4608" y="2064"/>
              <a:ext cx="0" cy="96"/>
            </a:xfrm>
            <a:prstGeom prst="line">
              <a:avLst/>
            </a:prstGeom>
            <a:ln w="19050" cap="flat" cmpd="sng">
              <a:solidFill>
                <a:schemeClr val="tx1"/>
              </a:solidFill>
              <a:prstDash val="solid"/>
              <a:round/>
              <a:headEnd type="none" w="med" len="med"/>
              <a:tailEnd type="triangle" w="med" len="med"/>
            </a:ln>
          </p:spPr>
        </p:sp>
        <p:sp>
          <p:nvSpPr>
            <p:cNvPr id="91166" name="直接连接符 1075230"/>
            <p:cNvSpPr/>
            <p:nvPr/>
          </p:nvSpPr>
          <p:spPr>
            <a:xfrm>
              <a:off x="4656" y="3072"/>
              <a:ext cx="912" cy="0"/>
            </a:xfrm>
            <a:prstGeom prst="line">
              <a:avLst/>
            </a:prstGeom>
            <a:ln w="19050" cap="flat" cmpd="sng">
              <a:solidFill>
                <a:schemeClr val="tx1"/>
              </a:solidFill>
              <a:prstDash val="solid"/>
              <a:round/>
              <a:headEnd type="none" w="med" len="med"/>
              <a:tailEnd type="none" w="med" len="med"/>
            </a:ln>
          </p:spPr>
        </p:sp>
        <p:sp>
          <p:nvSpPr>
            <p:cNvPr id="91167" name="直接连接符 1075231"/>
            <p:cNvSpPr/>
            <p:nvPr/>
          </p:nvSpPr>
          <p:spPr>
            <a:xfrm flipV="1">
              <a:off x="5568" y="2928"/>
              <a:ext cx="0" cy="144"/>
            </a:xfrm>
            <a:prstGeom prst="line">
              <a:avLst/>
            </a:prstGeom>
            <a:ln w="19050" cap="flat" cmpd="sng">
              <a:solidFill>
                <a:schemeClr val="tx1"/>
              </a:solidFill>
              <a:prstDash val="solid"/>
              <a:round/>
              <a:headEnd type="none" w="med" len="med"/>
              <a:tailEnd type="triangle" w="med" len="med"/>
            </a:ln>
          </p:spPr>
        </p:sp>
        <p:sp>
          <p:nvSpPr>
            <p:cNvPr id="91168" name="直接连接符 1075232"/>
            <p:cNvSpPr/>
            <p:nvPr/>
          </p:nvSpPr>
          <p:spPr>
            <a:xfrm>
              <a:off x="4656" y="2976"/>
              <a:ext cx="0" cy="96"/>
            </a:xfrm>
            <a:prstGeom prst="line">
              <a:avLst/>
            </a:prstGeom>
            <a:ln w="19050" cap="flat" cmpd="sng">
              <a:solidFill>
                <a:schemeClr val="tx1"/>
              </a:solidFill>
              <a:prstDash val="solid"/>
              <a:round/>
              <a:headEnd type="none" w="med" len="med"/>
              <a:tailEnd type="none" w="med" len="med"/>
            </a:ln>
          </p:spPr>
        </p:sp>
        <p:sp>
          <p:nvSpPr>
            <p:cNvPr id="91169" name="直接连接符 1075233"/>
            <p:cNvSpPr/>
            <p:nvPr/>
          </p:nvSpPr>
          <p:spPr>
            <a:xfrm>
              <a:off x="3072" y="3696"/>
              <a:ext cx="192" cy="0"/>
            </a:xfrm>
            <a:prstGeom prst="line">
              <a:avLst/>
            </a:prstGeom>
            <a:ln w="19050" cap="flat" cmpd="sng">
              <a:solidFill>
                <a:schemeClr val="tx1"/>
              </a:solidFill>
              <a:prstDash val="solid"/>
              <a:round/>
              <a:headEnd type="none" w="med" len="med"/>
              <a:tailEnd type="triangle" w="med" len="med"/>
            </a:ln>
          </p:spPr>
        </p:sp>
        <p:sp>
          <p:nvSpPr>
            <p:cNvPr id="91170" name="矩形 1075234"/>
            <p:cNvSpPr/>
            <p:nvPr/>
          </p:nvSpPr>
          <p:spPr>
            <a:xfrm>
              <a:off x="3312" y="360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71" name="矩形 1075235"/>
            <p:cNvSpPr/>
            <p:nvPr/>
          </p:nvSpPr>
          <p:spPr>
            <a:xfrm>
              <a:off x="3696" y="360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72" name="直接连接符 1075236"/>
            <p:cNvSpPr/>
            <p:nvPr/>
          </p:nvSpPr>
          <p:spPr>
            <a:xfrm>
              <a:off x="3552" y="3696"/>
              <a:ext cx="96" cy="0"/>
            </a:xfrm>
            <a:prstGeom prst="line">
              <a:avLst/>
            </a:prstGeom>
            <a:ln w="19050" cap="flat" cmpd="sng">
              <a:solidFill>
                <a:schemeClr val="tx1"/>
              </a:solidFill>
              <a:prstDash val="solid"/>
              <a:round/>
              <a:headEnd type="none" w="med" len="med"/>
              <a:tailEnd type="triangle" w="med" len="med"/>
            </a:ln>
          </p:spPr>
        </p:sp>
        <p:sp>
          <p:nvSpPr>
            <p:cNvPr id="91173" name="直接连接符 1075237"/>
            <p:cNvSpPr/>
            <p:nvPr/>
          </p:nvSpPr>
          <p:spPr>
            <a:xfrm>
              <a:off x="3072" y="3840"/>
              <a:ext cx="768" cy="0"/>
            </a:xfrm>
            <a:prstGeom prst="line">
              <a:avLst/>
            </a:prstGeom>
            <a:ln w="19050" cap="flat" cmpd="sng">
              <a:solidFill>
                <a:schemeClr val="tx1"/>
              </a:solidFill>
              <a:prstDash val="solid"/>
              <a:round/>
              <a:headEnd type="none" w="med" len="med"/>
              <a:tailEnd type="none" w="med" len="med"/>
            </a:ln>
          </p:spPr>
        </p:sp>
        <p:sp>
          <p:nvSpPr>
            <p:cNvPr id="91174" name="直接连接符 1075238"/>
            <p:cNvSpPr/>
            <p:nvPr/>
          </p:nvSpPr>
          <p:spPr>
            <a:xfrm flipV="1">
              <a:off x="3840" y="3744"/>
              <a:ext cx="0" cy="96"/>
            </a:xfrm>
            <a:prstGeom prst="line">
              <a:avLst/>
            </a:prstGeom>
            <a:ln w="19050" cap="flat" cmpd="sng">
              <a:solidFill>
                <a:schemeClr val="tx1"/>
              </a:solidFill>
              <a:prstDash val="solid"/>
              <a:round/>
              <a:headEnd type="none" w="med" len="med"/>
              <a:tailEnd type="triangle" w="med" len="med"/>
            </a:ln>
          </p:spPr>
        </p:sp>
      </p:grpSp>
      <p:sp>
        <p:nvSpPr>
          <p:cNvPr id="91175" name="文本占位符 1075239"/>
          <p:cNvSpPr>
            <a:spLocks noGrp="1"/>
          </p:cNvSpPr>
          <p:nvPr>
            <p:ph idx="1"/>
          </p:nvPr>
        </p:nvSpPr>
        <p:spPr>
          <a:xfrm>
            <a:off x="179388" y="692150"/>
            <a:ext cx="8964612" cy="5564188"/>
          </a:xfrm>
        </p:spPr>
        <p:txBody>
          <a:bodyPr anchor="t" anchorCtr="0"/>
          <a:p>
            <a:r>
              <a:rPr lang="en-US" altLang="zh-CN"/>
              <a:t>(5) </a:t>
            </a:r>
            <a:r>
              <a:rPr lang="zh-CN" altLang="en-US" dirty="0"/>
              <a:t>表格之间的关系</a:t>
            </a:r>
            <a:endParaRPr lang="zh-CN" alt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75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内容占位符 2"/>
          <p:cNvSpPr>
            <a:spLocks noGrp="1"/>
          </p:cNvSpPr>
          <p:nvPr>
            <p:ph idx="1"/>
          </p:nvPr>
        </p:nvSpPr>
        <p:spPr>
          <a:xfrm>
            <a:off x="0" y="488950"/>
            <a:ext cx="9144000" cy="5911850"/>
          </a:xfrm>
        </p:spPr>
        <p:txBody>
          <a:bodyPr anchor="t" anchorCtr="0"/>
          <a:p>
            <a:pPr marL="0" indent="0">
              <a:buNone/>
            </a:pPr>
            <a:r>
              <a:rPr lang="zh-CN" altLang="en-US" sz="2400">
                <a:solidFill>
                  <a:srgbClr val="C00000"/>
                </a:solidFill>
                <a:latin typeface="Calibri" panose="020F0502020204030204" charset="0"/>
              </a:rPr>
              <a:t>设备分配的步骤：</a:t>
            </a:r>
            <a:endParaRPr lang="zh-CN" altLang="en-US" sz="2400">
              <a:solidFill>
                <a:srgbClr val="C00000"/>
              </a:solidFill>
              <a:latin typeface="Calibri" panose="020F0502020204030204" charset="0"/>
            </a:endParaRPr>
          </a:p>
          <a:p>
            <a:pPr marL="0" indent="0">
              <a:buNone/>
            </a:pPr>
            <a:r>
              <a:rPr lang="zh-CN" altLang="en-US" sz="2400" b="0">
                <a:latin typeface="Calibri" panose="020F0502020204030204" charset="0"/>
              </a:rPr>
              <a:t>①</a:t>
            </a:r>
            <a:r>
              <a:rPr lang="en-US" altLang="zh-CN" sz="2400" b="0">
                <a:latin typeface="Calibri" panose="020F0502020204030204" charset="0"/>
              </a:rPr>
              <a:t> </a:t>
            </a:r>
            <a:r>
              <a:rPr lang="zh-CN" altLang="en-US" sz="2400" b="0">
                <a:latin typeface="Calibri" panose="020F0502020204030204" charset="0"/>
              </a:rPr>
              <a:t>根据进程请求的物理设备名查找</a:t>
            </a:r>
            <a:r>
              <a:rPr lang="en-US" altLang="zh-CN" sz="2400" b="0">
                <a:latin typeface="Calibri" panose="020F0502020204030204" charset="0"/>
              </a:rPr>
              <a:t>SDT(</a:t>
            </a:r>
            <a:r>
              <a:rPr lang="zh-CN" altLang="en-US" sz="2400" b="0">
                <a:latin typeface="Calibri" panose="020F0502020204030204" charset="0"/>
              </a:rPr>
              <a:t>注：物理设备名是进程请求分配设备时提供的参数</a:t>
            </a:r>
            <a:r>
              <a:rPr lang="en-US" altLang="zh-CN" sz="2400" b="0">
                <a:latin typeface="Calibri" panose="020F0502020204030204" charset="0"/>
              </a:rPr>
              <a:t>)</a:t>
            </a:r>
            <a:endParaRPr lang="en-US" altLang="zh-CN" sz="2400" b="0">
              <a:latin typeface="Calibri" panose="020F0502020204030204" charset="0"/>
            </a:endParaRPr>
          </a:p>
          <a:p>
            <a:pPr marL="0" indent="0">
              <a:buNone/>
            </a:pPr>
            <a:endParaRPr lang="en-US" altLang="zh-CN" sz="2400" b="0">
              <a:latin typeface="Calibri" panose="020F0502020204030204" charset="0"/>
            </a:endParaRPr>
          </a:p>
          <a:p>
            <a:pPr marL="0" indent="0">
              <a:buNone/>
            </a:pPr>
            <a:endParaRPr lang="en-US" altLang="zh-CN" sz="2400" b="0">
              <a:latin typeface="Calibri" panose="020F0502020204030204" charset="0"/>
            </a:endParaRPr>
          </a:p>
        </p:txBody>
      </p:sp>
      <p:sp>
        <p:nvSpPr>
          <p:cNvPr id="96258"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33045" y="1986280"/>
            <a:ext cx="8677910" cy="2885440"/>
          </a:xfrm>
          <a:prstGeom prst="rect">
            <a:avLst/>
          </a:prstGeom>
        </p:spPr>
      </p:pic>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内容占位符 2"/>
          <p:cNvSpPr>
            <a:spLocks noGrp="1"/>
          </p:cNvSpPr>
          <p:nvPr>
            <p:ph idx="1"/>
          </p:nvPr>
        </p:nvSpPr>
        <p:spPr>
          <a:xfrm>
            <a:off x="0" y="488950"/>
            <a:ext cx="9144000" cy="5911850"/>
          </a:xfrm>
        </p:spPr>
        <p:txBody>
          <a:bodyPr anchor="t" anchorCtr="0"/>
          <a:p>
            <a:pPr marL="0" indent="0">
              <a:buNone/>
            </a:pPr>
            <a:r>
              <a:rPr lang="zh-CN" altLang="en-US" sz="2000" b="0">
                <a:latin typeface="Calibri" panose="020F0502020204030204" charset="0"/>
              </a:rPr>
              <a:t>①</a:t>
            </a:r>
            <a:r>
              <a:rPr lang="en-US" altLang="zh-CN" sz="2000" b="0">
                <a:latin typeface="Calibri" panose="020F0502020204030204" charset="0"/>
              </a:rPr>
              <a:t> </a:t>
            </a:r>
            <a:r>
              <a:rPr lang="zh-CN" altLang="en-US" sz="2000" b="0">
                <a:latin typeface="Calibri" panose="020F0502020204030204" charset="0"/>
              </a:rPr>
              <a:t>根据进程请求的</a:t>
            </a:r>
            <a:r>
              <a:rPr lang="zh-CN" altLang="en-US" sz="2000" b="0">
                <a:solidFill>
                  <a:srgbClr val="C00000"/>
                </a:solidFill>
                <a:latin typeface="Calibri" panose="020F0502020204030204" charset="0"/>
              </a:rPr>
              <a:t>物理设备名</a:t>
            </a:r>
            <a:r>
              <a:rPr lang="zh-CN" altLang="en-US" sz="2000" b="0">
                <a:latin typeface="Calibri" panose="020F0502020204030204" charset="0"/>
              </a:rPr>
              <a:t>查找</a:t>
            </a:r>
            <a:r>
              <a:rPr lang="en-US" altLang="zh-CN" sz="2000" b="0">
                <a:latin typeface="Calibri" panose="020F0502020204030204" charset="0"/>
              </a:rPr>
              <a:t>SDT(</a:t>
            </a:r>
            <a:r>
              <a:rPr lang="zh-CN" altLang="en-US" sz="2000" b="0">
                <a:latin typeface="Calibri" panose="020F0502020204030204" charset="0"/>
              </a:rPr>
              <a:t>注：物理设备名是进程请求分配设备时提供的参数</a:t>
            </a:r>
            <a:r>
              <a:rPr lang="en-US" altLang="zh-CN" sz="2000" b="0">
                <a:latin typeface="Calibri" panose="020F0502020204030204" charset="0"/>
              </a:rPr>
              <a:t>)</a:t>
            </a:r>
            <a:endParaRPr lang="en-US" altLang="zh-CN" sz="2000" b="0">
              <a:latin typeface="Calibri" panose="020F0502020204030204" charset="0"/>
            </a:endParaRPr>
          </a:p>
          <a:p>
            <a:pPr marL="0" indent="0">
              <a:buNone/>
            </a:pPr>
            <a:r>
              <a:rPr lang="en-US" altLang="zh-CN" sz="2000" b="0">
                <a:latin typeface="Calibri" panose="020F0502020204030204" charset="0"/>
              </a:rPr>
              <a:t>② </a:t>
            </a:r>
            <a:r>
              <a:rPr lang="zh-CN" altLang="en-US" sz="2000" b="0">
                <a:latin typeface="Calibri" panose="020F0502020204030204" charset="0"/>
              </a:rPr>
              <a:t>根据</a:t>
            </a:r>
            <a:r>
              <a:rPr lang="en-US" altLang="zh-CN" sz="2000" b="0">
                <a:latin typeface="Calibri" panose="020F0502020204030204" charset="0"/>
              </a:rPr>
              <a:t>SDT</a:t>
            </a:r>
            <a:r>
              <a:rPr lang="zh-CN" altLang="en-US" sz="2000" b="0">
                <a:latin typeface="Calibri" panose="020F0502020204030204" charset="0"/>
              </a:rPr>
              <a:t>找到</a:t>
            </a:r>
            <a:r>
              <a:rPr lang="en-US" altLang="zh-CN" sz="2000" b="0">
                <a:latin typeface="Calibri" panose="020F0502020204030204" charset="0"/>
              </a:rPr>
              <a:t>DCT</a:t>
            </a:r>
            <a:r>
              <a:rPr lang="zh-CN" altLang="en-US" sz="2000" b="0">
                <a:latin typeface="Calibri" panose="020F0502020204030204" charset="0"/>
              </a:rPr>
              <a:t>，若</a:t>
            </a:r>
            <a:r>
              <a:rPr lang="zh-CN" altLang="en-US" sz="2000" b="0">
                <a:solidFill>
                  <a:srgbClr val="C00000"/>
                </a:solidFill>
                <a:latin typeface="Calibri" panose="020F0502020204030204" charset="0"/>
              </a:rPr>
              <a:t>设备</a:t>
            </a:r>
            <a:r>
              <a:rPr lang="zh-CN" altLang="en-US" sz="2000" b="0">
                <a:latin typeface="Calibri" panose="020F0502020204030204" charset="0"/>
              </a:rPr>
              <a:t>忙碌则将进程</a:t>
            </a:r>
            <a:r>
              <a:rPr lang="en-US" altLang="zh-CN" sz="2000" b="0">
                <a:latin typeface="Calibri" panose="020F0502020204030204" charset="0"/>
              </a:rPr>
              <a:t>PCB</a:t>
            </a:r>
            <a:r>
              <a:rPr lang="zh-CN" altLang="en-US" sz="2000" b="0">
                <a:latin typeface="Calibri" panose="020F0502020204030204" charset="0"/>
              </a:rPr>
              <a:t>挂到</a:t>
            </a:r>
            <a:r>
              <a:rPr lang="zh-CN" altLang="en-US" sz="2000" b="0">
                <a:solidFill>
                  <a:srgbClr val="C00000"/>
                </a:solidFill>
                <a:latin typeface="Calibri" panose="020F0502020204030204" charset="0"/>
              </a:rPr>
              <a:t>设备等待队列</a:t>
            </a:r>
            <a:r>
              <a:rPr lang="zh-CN" altLang="en-US" sz="2000" b="0">
                <a:latin typeface="Calibri" panose="020F0502020204030204" charset="0"/>
              </a:rPr>
              <a:t>中，不忙碌则将</a:t>
            </a:r>
            <a:r>
              <a:rPr lang="zh-CN" altLang="en-US" sz="2000" b="0">
                <a:solidFill>
                  <a:srgbClr val="C00000"/>
                </a:solidFill>
                <a:latin typeface="Calibri" panose="020F0502020204030204" charset="0"/>
              </a:rPr>
              <a:t>设备</a:t>
            </a:r>
            <a:r>
              <a:rPr lang="zh-CN" altLang="en-US" sz="2000" b="0">
                <a:latin typeface="Calibri" panose="020F0502020204030204" charset="0"/>
              </a:rPr>
              <a:t>分配给进程。</a:t>
            </a:r>
            <a:endParaRPr lang="en-US" altLang="zh-CN" sz="2000" b="0">
              <a:latin typeface="Calibri" panose="020F0502020204030204" charset="0"/>
            </a:endParaRPr>
          </a:p>
          <a:p>
            <a:pPr marL="0" indent="0">
              <a:buNone/>
            </a:pPr>
            <a:endParaRPr lang="en-US" altLang="zh-CN" sz="2400" b="0">
              <a:latin typeface="Calibri" panose="020F0502020204030204" charset="0"/>
            </a:endParaRPr>
          </a:p>
          <a:p>
            <a:pPr marL="0" indent="0">
              <a:buNone/>
            </a:pPr>
            <a:endParaRPr lang="en-US" altLang="zh-CN" sz="2400" b="0">
              <a:latin typeface="Calibri" panose="020F0502020204030204" charset="0"/>
            </a:endParaRPr>
          </a:p>
          <a:p>
            <a:pPr marL="0" indent="0">
              <a:buNone/>
            </a:pPr>
            <a:endParaRPr lang="en-US" altLang="zh-CN" sz="2400" b="0">
              <a:latin typeface="Calibri" panose="020F0502020204030204" charset="0"/>
            </a:endParaRPr>
          </a:p>
        </p:txBody>
      </p:sp>
      <p:sp>
        <p:nvSpPr>
          <p:cNvPr id="97282"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3" name="图片 2"/>
          <p:cNvPicPr>
            <a:picLocks noChangeAspect="1"/>
          </p:cNvPicPr>
          <p:nvPr/>
        </p:nvPicPr>
        <p:blipFill>
          <a:blip r:embed="rId1"/>
          <a:srcRect l="762" b="1351"/>
          <a:stretch>
            <a:fillRect/>
          </a:stretch>
        </p:blipFill>
        <p:spPr>
          <a:xfrm>
            <a:off x="107950" y="2132965"/>
            <a:ext cx="8867775" cy="2572385"/>
          </a:xfrm>
          <a:prstGeom prst="rect">
            <a:avLst/>
          </a:prstGeom>
        </p:spPr>
      </p:pic>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内容占位符 2"/>
          <p:cNvSpPr>
            <a:spLocks noGrp="1"/>
          </p:cNvSpPr>
          <p:nvPr>
            <p:ph idx="1"/>
          </p:nvPr>
        </p:nvSpPr>
        <p:spPr/>
        <p:txBody>
          <a:bodyPr anchor="t" anchorCtr="0"/>
          <a:p>
            <a:pPr marL="0" indent="0">
              <a:buNone/>
            </a:pPr>
            <a:r>
              <a:rPr lang="zh-CN" altLang="en-US" sz="2000" b="0">
                <a:latin typeface="Calibri" panose="020F0502020204030204" charset="0"/>
              </a:rPr>
              <a:t>①</a:t>
            </a:r>
            <a:r>
              <a:rPr lang="en-US" altLang="zh-CN" sz="2000" b="0">
                <a:latin typeface="Calibri" panose="020F0502020204030204" charset="0"/>
              </a:rPr>
              <a:t> </a:t>
            </a:r>
            <a:r>
              <a:rPr lang="zh-CN" altLang="en-US" sz="2000" b="0">
                <a:latin typeface="Calibri" panose="020F0502020204030204" charset="0"/>
              </a:rPr>
              <a:t>根据进程请求的</a:t>
            </a:r>
            <a:r>
              <a:rPr lang="zh-CN" altLang="en-US" sz="2000" b="0">
                <a:solidFill>
                  <a:srgbClr val="C00000"/>
                </a:solidFill>
                <a:latin typeface="Calibri" panose="020F0502020204030204" charset="0"/>
              </a:rPr>
              <a:t>物理设备名</a:t>
            </a:r>
            <a:r>
              <a:rPr lang="zh-CN" altLang="en-US" sz="2000" b="0">
                <a:latin typeface="Calibri" panose="020F0502020204030204" charset="0"/>
              </a:rPr>
              <a:t>查找</a:t>
            </a:r>
            <a:r>
              <a:rPr lang="en-US" altLang="zh-CN" sz="2000" b="0">
                <a:latin typeface="Calibri" panose="020F0502020204030204" charset="0"/>
              </a:rPr>
              <a:t>SDT(</a:t>
            </a:r>
            <a:r>
              <a:rPr lang="zh-CN" altLang="en-US" sz="2000" b="0">
                <a:latin typeface="Calibri" panose="020F0502020204030204" charset="0"/>
              </a:rPr>
              <a:t>注：物理设备名是进程请求分配设备时提供的参数</a:t>
            </a:r>
            <a:r>
              <a:rPr lang="en-US" altLang="zh-CN" sz="2000" b="0">
                <a:latin typeface="Calibri" panose="020F0502020204030204" charset="0"/>
              </a:rPr>
              <a:t>)</a:t>
            </a:r>
            <a:endParaRPr lang="en-US" altLang="zh-CN" sz="2000" b="0">
              <a:latin typeface="Calibri" panose="020F0502020204030204" charset="0"/>
            </a:endParaRPr>
          </a:p>
          <a:p>
            <a:pPr marL="0" indent="0">
              <a:buNone/>
            </a:pPr>
            <a:r>
              <a:rPr lang="en-US" altLang="zh-CN" sz="2000" b="0">
                <a:latin typeface="Calibri" panose="020F0502020204030204" charset="0"/>
              </a:rPr>
              <a:t>② </a:t>
            </a:r>
            <a:r>
              <a:rPr lang="zh-CN" altLang="en-US" sz="2000" b="0">
                <a:latin typeface="Calibri" panose="020F0502020204030204" charset="0"/>
              </a:rPr>
              <a:t>根据</a:t>
            </a:r>
            <a:r>
              <a:rPr lang="en-US" altLang="zh-CN" sz="2000" b="0">
                <a:latin typeface="Calibri" panose="020F0502020204030204" charset="0"/>
              </a:rPr>
              <a:t>SDT</a:t>
            </a:r>
            <a:r>
              <a:rPr lang="zh-CN" altLang="en-US" sz="2000" b="0">
                <a:latin typeface="Calibri" panose="020F0502020204030204" charset="0"/>
              </a:rPr>
              <a:t>找到</a:t>
            </a:r>
            <a:r>
              <a:rPr lang="en-US" altLang="zh-CN" sz="2000" b="0">
                <a:latin typeface="Calibri" panose="020F0502020204030204" charset="0"/>
              </a:rPr>
              <a:t>DCT</a:t>
            </a:r>
            <a:r>
              <a:rPr lang="zh-CN" altLang="en-US" sz="2000" b="0">
                <a:latin typeface="Calibri" panose="020F0502020204030204" charset="0"/>
              </a:rPr>
              <a:t>，若</a:t>
            </a:r>
            <a:r>
              <a:rPr lang="zh-CN" altLang="en-US" sz="2000" b="0">
                <a:solidFill>
                  <a:srgbClr val="C00000"/>
                </a:solidFill>
                <a:latin typeface="Calibri" panose="020F0502020204030204" charset="0"/>
              </a:rPr>
              <a:t>设备</a:t>
            </a:r>
            <a:r>
              <a:rPr lang="zh-CN" altLang="en-US" sz="2000" b="0">
                <a:latin typeface="Calibri" panose="020F0502020204030204" charset="0"/>
              </a:rPr>
              <a:t>忙碌则将进程</a:t>
            </a:r>
            <a:r>
              <a:rPr lang="en-US" altLang="zh-CN" sz="2000" b="0">
                <a:latin typeface="Calibri" panose="020F0502020204030204" charset="0"/>
              </a:rPr>
              <a:t>PCB</a:t>
            </a:r>
            <a:r>
              <a:rPr lang="zh-CN" altLang="en-US" sz="2000" b="0">
                <a:latin typeface="Calibri" panose="020F0502020204030204" charset="0"/>
              </a:rPr>
              <a:t>挂到</a:t>
            </a:r>
            <a:r>
              <a:rPr lang="zh-CN" altLang="en-US" sz="2000" b="0">
                <a:solidFill>
                  <a:srgbClr val="C00000"/>
                </a:solidFill>
                <a:latin typeface="Calibri" panose="020F0502020204030204" charset="0"/>
              </a:rPr>
              <a:t>设备等待队列</a:t>
            </a:r>
            <a:r>
              <a:rPr lang="zh-CN" altLang="en-US" sz="2000" b="0">
                <a:latin typeface="Calibri" panose="020F0502020204030204" charset="0"/>
              </a:rPr>
              <a:t>中，不忙碌则将</a:t>
            </a:r>
            <a:r>
              <a:rPr lang="zh-CN" altLang="en-US" sz="2000" b="0">
                <a:solidFill>
                  <a:srgbClr val="C00000"/>
                </a:solidFill>
                <a:latin typeface="Calibri" panose="020F0502020204030204" charset="0"/>
              </a:rPr>
              <a:t>设备</a:t>
            </a:r>
            <a:r>
              <a:rPr lang="zh-CN" altLang="en-US" sz="2000" b="0">
                <a:latin typeface="Calibri" panose="020F0502020204030204" charset="0"/>
              </a:rPr>
              <a:t>分配给进程。</a:t>
            </a:r>
            <a:endParaRPr lang="zh-CN" altLang="en-US" sz="2000" b="0">
              <a:latin typeface="Calibri" panose="020F0502020204030204" charset="0"/>
            </a:endParaRPr>
          </a:p>
          <a:p>
            <a:pPr marL="0" indent="0">
              <a:buNone/>
            </a:pPr>
            <a:r>
              <a:rPr lang="zh-CN" altLang="en-US" sz="2000" b="0">
                <a:latin typeface="Calibri" panose="020F0502020204030204" charset="0"/>
              </a:rPr>
              <a:t>③</a:t>
            </a:r>
            <a:r>
              <a:rPr lang="en-US" altLang="zh-CN" sz="2000" b="0">
                <a:latin typeface="Calibri" panose="020F0502020204030204" charset="0"/>
              </a:rPr>
              <a:t> </a:t>
            </a:r>
            <a:r>
              <a:rPr lang="zh-CN" altLang="en-US" sz="2000" b="0">
                <a:latin typeface="Calibri" panose="020F0502020204030204" charset="0"/>
              </a:rPr>
              <a:t>根据</a:t>
            </a:r>
            <a:r>
              <a:rPr lang="en-US" altLang="zh-CN" sz="2000" b="0">
                <a:latin typeface="Calibri" panose="020F0502020204030204" charset="0"/>
              </a:rPr>
              <a:t>DCT</a:t>
            </a:r>
            <a:r>
              <a:rPr lang="zh-CN" altLang="en-US" sz="2000" b="0">
                <a:latin typeface="Calibri" panose="020F0502020204030204" charset="0"/>
              </a:rPr>
              <a:t>找到</a:t>
            </a:r>
            <a:r>
              <a:rPr lang="en-US" altLang="zh-CN" sz="2000" b="0">
                <a:latin typeface="Calibri" panose="020F0502020204030204" charset="0"/>
              </a:rPr>
              <a:t>COCT</a:t>
            </a:r>
            <a:r>
              <a:rPr lang="zh-CN" altLang="en-US" sz="2000" b="0">
                <a:latin typeface="Calibri" panose="020F0502020204030204" charset="0"/>
              </a:rPr>
              <a:t>，若</a:t>
            </a:r>
            <a:r>
              <a:rPr lang="zh-CN" altLang="en-US" sz="2000" b="0">
                <a:solidFill>
                  <a:srgbClr val="C00000"/>
                </a:solidFill>
                <a:latin typeface="Calibri" panose="020F0502020204030204" charset="0"/>
              </a:rPr>
              <a:t>控制器</a:t>
            </a:r>
            <a:r>
              <a:rPr lang="zh-CN" altLang="en-US" sz="2000" b="0">
                <a:latin typeface="Calibri" panose="020F0502020204030204" charset="0"/>
              </a:rPr>
              <a:t>忙碌则将进程</a:t>
            </a:r>
            <a:r>
              <a:rPr lang="en-US" altLang="zh-CN" sz="2000" b="0">
                <a:latin typeface="Calibri" panose="020F0502020204030204" charset="0"/>
              </a:rPr>
              <a:t>PCB</a:t>
            </a:r>
            <a:r>
              <a:rPr lang="zh-CN" altLang="en-US" sz="2000" b="0">
                <a:latin typeface="Calibri" panose="020F0502020204030204" charset="0"/>
              </a:rPr>
              <a:t>挂到</a:t>
            </a:r>
            <a:r>
              <a:rPr lang="zh-CN" altLang="en-US" sz="2000" b="0">
                <a:solidFill>
                  <a:srgbClr val="C00000"/>
                </a:solidFill>
                <a:latin typeface="Calibri" panose="020F0502020204030204" charset="0"/>
              </a:rPr>
              <a:t>控制器等待队列</a:t>
            </a:r>
            <a:r>
              <a:rPr lang="zh-CN" altLang="en-US" sz="2000" b="0">
                <a:latin typeface="Calibri" panose="020F0502020204030204" charset="0"/>
              </a:rPr>
              <a:t>中，不忙碌则将</a:t>
            </a:r>
            <a:r>
              <a:rPr lang="zh-CN" altLang="en-US" sz="2000" b="0">
                <a:solidFill>
                  <a:srgbClr val="C00000"/>
                </a:solidFill>
                <a:latin typeface="Calibri" panose="020F0502020204030204" charset="0"/>
              </a:rPr>
              <a:t>控制器</a:t>
            </a:r>
            <a:r>
              <a:rPr lang="zh-CN" altLang="en-US" sz="2000" b="0">
                <a:latin typeface="Calibri" panose="020F0502020204030204" charset="0"/>
              </a:rPr>
              <a:t>分配给进程。</a:t>
            </a:r>
            <a:endParaRPr lang="en-US" altLang="zh-CN" sz="2000" b="0">
              <a:latin typeface="Calibri" panose="020F0502020204030204" charset="0"/>
            </a:endParaRPr>
          </a:p>
          <a:p>
            <a:pPr marL="0" indent="0">
              <a:buNone/>
            </a:pPr>
            <a:endParaRPr lang="en-US" altLang="zh-CN" sz="2000" b="0">
              <a:latin typeface="Calibri" panose="020F0502020204030204" charset="0"/>
            </a:endParaRPr>
          </a:p>
        </p:txBody>
      </p:sp>
      <p:sp>
        <p:nvSpPr>
          <p:cNvPr id="98306"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2" name="图片 1"/>
          <p:cNvPicPr>
            <a:picLocks noChangeAspect="1"/>
          </p:cNvPicPr>
          <p:nvPr/>
        </p:nvPicPr>
        <p:blipFill>
          <a:blip r:embed="rId1"/>
          <a:srcRect/>
          <a:stretch>
            <a:fillRect/>
          </a:stretch>
        </p:blipFill>
        <p:spPr>
          <a:xfrm>
            <a:off x="107950" y="2781300"/>
            <a:ext cx="8923655" cy="2240280"/>
          </a:xfrm>
          <a:prstGeom prst="rect">
            <a:avLst/>
          </a:prstGeom>
        </p:spPr>
      </p:pic>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内容占位符 2"/>
          <p:cNvSpPr>
            <a:spLocks noGrp="1"/>
          </p:cNvSpPr>
          <p:nvPr>
            <p:ph idx="1"/>
          </p:nvPr>
        </p:nvSpPr>
        <p:spPr/>
        <p:txBody>
          <a:bodyPr anchor="t" anchorCtr="0"/>
          <a:p>
            <a:pPr marL="0" indent="0">
              <a:buNone/>
            </a:pPr>
            <a:r>
              <a:rPr lang="zh-CN" altLang="en-US" sz="2000" b="0">
                <a:latin typeface="Calibri" panose="020F0502020204030204" charset="0"/>
                <a:sym typeface="宋体" panose="02010600030101010101" pitchFamily="2" charset="-122"/>
              </a:rPr>
              <a:t>①</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根据进程请求的</a:t>
            </a:r>
            <a:r>
              <a:rPr lang="zh-CN" altLang="en-US" sz="2000" b="0">
                <a:solidFill>
                  <a:srgbClr val="C00000"/>
                </a:solidFill>
                <a:latin typeface="Calibri" panose="020F0502020204030204" charset="0"/>
                <a:sym typeface="宋体" panose="02010600030101010101" pitchFamily="2" charset="-122"/>
              </a:rPr>
              <a:t>物理设备名</a:t>
            </a:r>
            <a:r>
              <a:rPr lang="zh-CN" altLang="en-US" sz="2000" b="0">
                <a:latin typeface="Calibri" panose="020F0502020204030204" charset="0"/>
                <a:sym typeface="宋体" panose="02010600030101010101" pitchFamily="2" charset="-122"/>
              </a:rPr>
              <a:t>查找</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注：物理设备名是进程请求分配设备时提供的参数</a:t>
            </a:r>
            <a:r>
              <a:rPr lang="en-US" altLang="zh-CN" sz="2000" b="0">
                <a:latin typeface="Calibri" panose="020F0502020204030204" charset="0"/>
                <a:sym typeface="宋体" panose="02010600030101010101" pitchFamily="2" charset="-122"/>
              </a:rPr>
              <a:t>)</a:t>
            </a:r>
            <a:endParaRPr lang="en-US" altLang="zh-CN" sz="2000" b="0">
              <a:latin typeface="Calibri" panose="020F0502020204030204" charset="0"/>
            </a:endParaRPr>
          </a:p>
          <a:p>
            <a:pPr marL="0" indent="0">
              <a:buNone/>
            </a:pPr>
            <a:r>
              <a:rPr lang="en-US" altLang="zh-CN" sz="2000" b="0">
                <a:latin typeface="Calibri" panose="020F0502020204030204" charset="0"/>
                <a:sym typeface="宋体" panose="02010600030101010101" pitchFamily="2" charset="-122"/>
              </a:rPr>
              <a:t>②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设备等待队列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Calibri" panose="020F0502020204030204" charset="0"/>
                <a:sym typeface="宋体" panose="02010600030101010101" pitchFamily="2" charset="-122"/>
              </a:rPr>
              <a:t>③</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COCT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控制器等待队列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Times New Roman" panose="02020603050405020304" pitchFamily="18" charset="0"/>
                <a:sym typeface="宋体" panose="02010600030101010101" pitchFamily="2" charset="-122"/>
              </a:rPr>
              <a:t>④</a:t>
            </a:r>
            <a:r>
              <a:rPr lang="en-US" altLang="zh-CN" sz="2000" b="0">
                <a:latin typeface="Times New Roman" panose="02020603050405020304" pitchFamily="18" charset="0"/>
                <a:sym typeface="宋体" panose="02010600030101010101" pitchFamily="2" charset="-122"/>
              </a:rPr>
              <a:t> </a:t>
            </a:r>
            <a:r>
              <a:rPr lang="zh-CN" altLang="en-US" sz="2000" b="0">
                <a:latin typeface="Times New Roman" panose="02020603050405020304" pitchFamily="18" charset="0"/>
                <a:sym typeface="宋体" panose="02010600030101010101" pitchFamily="2" charset="-122"/>
              </a:rPr>
              <a:t>根据</a:t>
            </a:r>
            <a:r>
              <a:rPr lang="en-US" altLang="zh-CN" sz="2000" b="0">
                <a:latin typeface="Times New Roman" panose="02020603050405020304" pitchFamily="18" charset="0"/>
                <a:sym typeface="宋体" panose="02010600030101010101" pitchFamily="2" charset="-122"/>
              </a:rPr>
              <a:t>COCT</a:t>
            </a:r>
            <a:r>
              <a:rPr lang="zh-CN" altLang="en-US" sz="2000" b="0">
                <a:latin typeface="Times New Roman" panose="02020603050405020304" pitchFamily="18" charset="0"/>
                <a:sym typeface="宋体" panose="02010600030101010101" pitchFamily="2" charset="-122"/>
              </a:rPr>
              <a:t>找到</a:t>
            </a:r>
            <a:r>
              <a:rPr lang="en-US" altLang="zh-CN" sz="2000" b="0">
                <a:latin typeface="Times New Roman" panose="02020603050405020304" pitchFamily="18" charset="0"/>
                <a:sym typeface="宋体" panose="02010600030101010101" pitchFamily="2" charset="-122"/>
              </a:rPr>
              <a:t>CHCT</a:t>
            </a:r>
            <a:r>
              <a:rPr lang="zh-CN" altLang="en-US" sz="2000" b="0">
                <a:latin typeface="Times New Roman" panose="02020603050405020304" pitchFamily="18" charset="0"/>
                <a:sym typeface="宋体" panose="02010600030101010101" pitchFamily="2" charset="-122"/>
              </a:rPr>
              <a:t>，若通道忙碌则将进程的</a:t>
            </a:r>
            <a:r>
              <a:rPr lang="en-US" altLang="zh-CN" sz="2000" b="0">
                <a:latin typeface="Times New Roman" panose="02020603050405020304" pitchFamily="18" charset="0"/>
                <a:sym typeface="宋体" panose="02010600030101010101" pitchFamily="2" charset="-122"/>
              </a:rPr>
              <a:t>PCB</a:t>
            </a:r>
            <a:r>
              <a:rPr lang="zh-CN" altLang="en-US" sz="2000" b="0">
                <a:latin typeface="Times New Roman" panose="02020603050405020304" pitchFamily="18" charset="0"/>
                <a:sym typeface="宋体" panose="02010600030101010101" pitchFamily="2" charset="-122"/>
              </a:rPr>
              <a:t>挂起到</a:t>
            </a:r>
            <a:r>
              <a:rPr lang="zh-CN" altLang="en-US" sz="2000" b="0">
                <a:solidFill>
                  <a:srgbClr val="C00000"/>
                </a:solidFill>
                <a:latin typeface="Times New Roman" panose="02020603050405020304" pitchFamily="18" charset="0"/>
                <a:sym typeface="宋体" panose="02010600030101010101" pitchFamily="2" charset="-122"/>
              </a:rPr>
              <a:t>通道等待队列</a:t>
            </a:r>
            <a:r>
              <a:rPr lang="zh-CN" altLang="en-US" sz="2000" b="0">
                <a:latin typeface="Times New Roman" panose="02020603050405020304" pitchFamily="18" charset="0"/>
                <a:sym typeface="宋体" panose="02010600030101010101" pitchFamily="2" charset="-122"/>
              </a:rPr>
              <a:t>中，不忙碌则将通道分配给进程。</a:t>
            </a:r>
            <a:endParaRPr lang="en-US" altLang="zh-CN" sz="2000" b="0">
              <a:latin typeface="Times New Roman" panose="02020603050405020304" pitchFamily="18" charset="0"/>
            </a:endParaRPr>
          </a:p>
          <a:p>
            <a:pPr marL="0" indent="0">
              <a:buNone/>
            </a:pPr>
            <a:endParaRPr lang="en-US" altLang="zh-CN" sz="2000" b="0">
              <a:latin typeface="Times New Roman" panose="02020603050405020304" pitchFamily="18" charset="0"/>
            </a:endParaRPr>
          </a:p>
        </p:txBody>
      </p:sp>
      <p:sp>
        <p:nvSpPr>
          <p:cNvPr id="99330"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2" name="图片 1"/>
          <p:cNvPicPr>
            <a:picLocks noChangeAspect="1"/>
          </p:cNvPicPr>
          <p:nvPr/>
        </p:nvPicPr>
        <p:blipFill>
          <a:blip r:embed="rId1"/>
          <a:srcRect/>
          <a:stretch>
            <a:fillRect/>
          </a:stretch>
        </p:blipFill>
        <p:spPr>
          <a:xfrm>
            <a:off x="69215" y="3284855"/>
            <a:ext cx="9004935" cy="2256155"/>
          </a:xfrm>
          <a:prstGeom prst="rect">
            <a:avLst/>
          </a:prstGeom>
        </p:spPr>
      </p:pic>
      <p:sp>
        <p:nvSpPr>
          <p:cNvPr id="3" name="文本框 2"/>
          <p:cNvSpPr txBox="1"/>
          <p:nvPr/>
        </p:nvSpPr>
        <p:spPr>
          <a:xfrm>
            <a:off x="154305" y="5734050"/>
            <a:ext cx="8738235" cy="645160"/>
          </a:xfrm>
          <a:prstGeom prst="rect">
            <a:avLst/>
          </a:prstGeom>
          <a:noFill/>
        </p:spPr>
        <p:txBody>
          <a:bodyPr wrap="square" rtlCol="0">
            <a:spAutoFit/>
          </a:bodyPr>
          <a:p>
            <a:r>
              <a:rPr lang="zh-CN" altLang="en-US"/>
              <a:t>注：只有设备、控制器、通道三者都分配成功时，这次设备才算成功，之后便可启动</a:t>
            </a:r>
            <a:r>
              <a:rPr lang="en-US" altLang="zh-CN"/>
              <a:t>I/O</a:t>
            </a:r>
            <a:r>
              <a:rPr lang="zh-CN" altLang="en-US"/>
              <a:t>设备进行</a:t>
            </a:r>
            <a:r>
              <a:rPr lang="zh-CN" altLang="en-US"/>
              <a:t>数据传送。</a:t>
            </a:r>
            <a:endParaRPr lang="zh-CN" altLang="en-US"/>
          </a:p>
        </p:txBody>
      </p:sp>
    </p:spTree>
  </p:cSld>
  <p:clrMapOvr>
    <a:masterClrMapping/>
  </p:clrMapOvr>
  <p:transition>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内容占位符 2"/>
          <p:cNvSpPr>
            <a:spLocks noGrp="1"/>
          </p:cNvSpPr>
          <p:nvPr>
            <p:ph idx="1"/>
          </p:nvPr>
        </p:nvSpPr>
        <p:spPr/>
        <p:txBody>
          <a:bodyPr anchor="t" anchorCtr="0"/>
          <a:p>
            <a:pPr marL="0" indent="0">
              <a:buNone/>
            </a:pPr>
            <a:r>
              <a:rPr lang="zh-CN" altLang="en-US" sz="2000" b="0">
                <a:latin typeface="Calibri" panose="020F0502020204030204" charset="0"/>
                <a:sym typeface="宋体" panose="02010600030101010101" pitchFamily="2" charset="-122"/>
              </a:rPr>
              <a:t>①</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根据进程请求的</a:t>
            </a:r>
            <a:r>
              <a:rPr lang="zh-CN" altLang="en-US" sz="2000" b="0">
                <a:solidFill>
                  <a:srgbClr val="C00000"/>
                </a:solidFill>
                <a:latin typeface="Calibri" panose="020F0502020204030204" charset="0"/>
                <a:sym typeface="宋体" panose="02010600030101010101" pitchFamily="2" charset="-122"/>
              </a:rPr>
              <a:t>物理设备名</a:t>
            </a:r>
            <a:r>
              <a:rPr lang="zh-CN" altLang="en-US" sz="2000" b="0">
                <a:latin typeface="Calibri" panose="020F0502020204030204" charset="0"/>
                <a:sym typeface="宋体" panose="02010600030101010101" pitchFamily="2" charset="-122"/>
              </a:rPr>
              <a:t>查找</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注：物理设备名是进程请求分配设备时提供的参数</a:t>
            </a:r>
            <a:r>
              <a:rPr lang="en-US" altLang="zh-CN" sz="2000" b="0">
                <a:latin typeface="Calibri" panose="020F0502020204030204" charset="0"/>
                <a:sym typeface="宋体" panose="02010600030101010101" pitchFamily="2" charset="-122"/>
              </a:rPr>
              <a:t>)</a:t>
            </a:r>
            <a:endParaRPr lang="en-US" altLang="zh-CN" sz="2000" b="0">
              <a:latin typeface="Calibri" panose="020F0502020204030204" charset="0"/>
            </a:endParaRPr>
          </a:p>
          <a:p>
            <a:pPr marL="0" indent="0">
              <a:buNone/>
            </a:pPr>
            <a:r>
              <a:rPr lang="en-US" altLang="zh-CN" sz="2000" b="0">
                <a:latin typeface="Calibri" panose="020F0502020204030204" charset="0"/>
                <a:sym typeface="宋体" panose="02010600030101010101" pitchFamily="2" charset="-122"/>
              </a:rPr>
              <a:t>②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设备等待队列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Calibri" panose="020F0502020204030204" charset="0"/>
                <a:sym typeface="宋体" panose="02010600030101010101" pitchFamily="2" charset="-122"/>
              </a:rPr>
              <a:t>③</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COCT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控制器等待队列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Times New Roman" panose="02020603050405020304" pitchFamily="18" charset="0"/>
                <a:sym typeface="宋体" panose="02010600030101010101" pitchFamily="2" charset="-122"/>
              </a:rPr>
              <a:t>④</a:t>
            </a:r>
            <a:r>
              <a:rPr lang="en-US" altLang="zh-CN" sz="2000" b="0">
                <a:latin typeface="Times New Roman" panose="02020603050405020304" pitchFamily="18" charset="0"/>
                <a:sym typeface="宋体" panose="02010600030101010101" pitchFamily="2" charset="-122"/>
              </a:rPr>
              <a:t> </a:t>
            </a:r>
            <a:r>
              <a:rPr lang="zh-CN" altLang="en-US" sz="2000" b="0">
                <a:latin typeface="Times New Roman" panose="02020603050405020304" pitchFamily="18" charset="0"/>
                <a:sym typeface="宋体" panose="02010600030101010101" pitchFamily="2" charset="-122"/>
              </a:rPr>
              <a:t>根据</a:t>
            </a:r>
            <a:r>
              <a:rPr lang="en-US" altLang="zh-CN" sz="2000" b="0">
                <a:latin typeface="Times New Roman" panose="02020603050405020304" pitchFamily="18" charset="0"/>
                <a:sym typeface="宋体" panose="02010600030101010101" pitchFamily="2" charset="-122"/>
              </a:rPr>
              <a:t>COCT</a:t>
            </a:r>
            <a:r>
              <a:rPr lang="zh-CN" altLang="en-US" sz="2000" b="0">
                <a:latin typeface="Times New Roman" panose="02020603050405020304" pitchFamily="18" charset="0"/>
                <a:sym typeface="宋体" panose="02010600030101010101" pitchFamily="2" charset="-122"/>
              </a:rPr>
              <a:t>找到</a:t>
            </a:r>
            <a:r>
              <a:rPr lang="en-US" altLang="zh-CN" sz="2000" b="0">
                <a:latin typeface="Times New Roman" panose="02020603050405020304" pitchFamily="18" charset="0"/>
                <a:sym typeface="宋体" panose="02010600030101010101" pitchFamily="2" charset="-122"/>
              </a:rPr>
              <a:t>CHCT</a:t>
            </a:r>
            <a:r>
              <a:rPr lang="zh-CN" altLang="en-US" sz="2000" b="0">
                <a:latin typeface="Times New Roman" panose="02020603050405020304" pitchFamily="18" charset="0"/>
                <a:sym typeface="宋体" panose="02010600030101010101" pitchFamily="2" charset="-122"/>
              </a:rPr>
              <a:t>，若通道忙碌则将进程的</a:t>
            </a:r>
            <a:r>
              <a:rPr lang="en-US" altLang="zh-CN" sz="2000" b="0">
                <a:latin typeface="Times New Roman" panose="02020603050405020304" pitchFamily="18" charset="0"/>
                <a:sym typeface="宋体" panose="02010600030101010101" pitchFamily="2" charset="-122"/>
              </a:rPr>
              <a:t>PCB</a:t>
            </a:r>
            <a:r>
              <a:rPr lang="zh-CN" altLang="en-US" sz="2000" b="0">
                <a:latin typeface="Times New Roman" panose="02020603050405020304" pitchFamily="18" charset="0"/>
                <a:sym typeface="宋体" panose="02010600030101010101" pitchFamily="2" charset="-122"/>
              </a:rPr>
              <a:t>挂起到</a:t>
            </a:r>
            <a:r>
              <a:rPr lang="zh-CN" altLang="en-US" sz="2000" b="0">
                <a:solidFill>
                  <a:srgbClr val="C00000"/>
                </a:solidFill>
                <a:latin typeface="Times New Roman" panose="02020603050405020304" pitchFamily="18" charset="0"/>
                <a:sym typeface="宋体" panose="02010600030101010101" pitchFamily="2" charset="-122"/>
              </a:rPr>
              <a:t>通道等待队列</a:t>
            </a:r>
            <a:r>
              <a:rPr lang="zh-CN" altLang="en-US" sz="2000" b="0">
                <a:latin typeface="Times New Roman" panose="02020603050405020304" pitchFamily="18" charset="0"/>
                <a:sym typeface="宋体" panose="02010600030101010101" pitchFamily="2" charset="-122"/>
              </a:rPr>
              <a:t>中，不忙碌则将通道分配给进程。</a:t>
            </a:r>
            <a:endParaRPr lang="en-US" altLang="zh-CN" sz="2000" b="0">
              <a:latin typeface="Times New Roman" panose="02020603050405020304" pitchFamily="18" charset="0"/>
            </a:endParaRPr>
          </a:p>
          <a:p>
            <a:pPr marL="0" indent="0">
              <a:buNone/>
            </a:pPr>
            <a:endParaRPr lang="en-US" altLang="zh-CN" sz="2000" b="0">
              <a:latin typeface="Times New Roman" panose="02020603050405020304" pitchFamily="18" charset="0"/>
            </a:endParaRPr>
          </a:p>
        </p:txBody>
      </p:sp>
      <p:sp>
        <p:nvSpPr>
          <p:cNvPr id="100354"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sp>
        <p:nvSpPr>
          <p:cNvPr id="100355" name="文本框 4"/>
          <p:cNvSpPr txBox="1"/>
          <p:nvPr/>
        </p:nvSpPr>
        <p:spPr>
          <a:xfrm>
            <a:off x="107633" y="3378518"/>
            <a:ext cx="8699500" cy="1630045"/>
          </a:xfrm>
          <a:prstGeom prst="rect">
            <a:avLst/>
          </a:prstGeom>
          <a:noFill/>
          <a:ln w="9525">
            <a:noFill/>
          </a:ln>
        </p:spPr>
        <p:txBody>
          <a:bodyPr wrap="square" anchor="t" anchorCtr="0">
            <a:spAutoFit/>
          </a:bodyPr>
          <a:p>
            <a:pPr algn="just"/>
            <a:r>
              <a:rPr lang="zh-CN" altLang="en-US" sz="2000">
                <a:latin typeface="Arial" panose="020B0604020202020204" pitchFamily="34" charset="0"/>
                <a:ea typeface="宋体" panose="02010600030101010101" pitchFamily="2" charset="-122"/>
              </a:rPr>
              <a:t>缺点：</a:t>
            </a:r>
            <a:r>
              <a:rPr lang="zh-CN" altLang="en-US" sz="2000">
                <a:latin typeface="Calibri" panose="020F0502020204030204" charset="0"/>
                <a:ea typeface="宋体" panose="02010600030101010101" pitchFamily="2" charset="-122"/>
              </a:rPr>
              <a:t>①</a:t>
            </a:r>
            <a:r>
              <a:rPr lang="zh-CN" altLang="en-US" sz="2000">
                <a:latin typeface="Arial" panose="020B0604020202020204" pitchFamily="34" charset="0"/>
                <a:ea typeface="宋体" panose="02010600030101010101" pitchFamily="2" charset="-122"/>
              </a:rPr>
              <a:t>用户编程时必须使用</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物理设备名</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，底层细节对用户不透明，不方便编程；</a:t>
            </a:r>
            <a:endParaRPr lang="zh-CN" altLang="en-US" sz="2000">
              <a:latin typeface="Arial" panose="020B0604020202020204" pitchFamily="34" charset="0"/>
              <a:ea typeface="宋体" panose="02010600030101010101" pitchFamily="2" charset="-122"/>
            </a:endParaRPr>
          </a:p>
          <a:p>
            <a:pPr algn="just"/>
            <a:r>
              <a:rPr lang="zh-CN" altLang="en-US" sz="2000">
                <a:latin typeface="Calibri" panose="020F0502020204030204" charset="0"/>
                <a:ea typeface="宋体" panose="02010600030101010101" pitchFamily="2" charset="-122"/>
              </a:rPr>
              <a:t>②</a:t>
            </a:r>
            <a:r>
              <a:rPr lang="zh-CN" altLang="en-US" sz="2000">
                <a:latin typeface="Arial" panose="020B0604020202020204" pitchFamily="34" charset="0"/>
                <a:ea typeface="宋体" panose="02010600030101010101" pitchFamily="2" charset="-122"/>
              </a:rPr>
              <a:t>若换了一个物理设备，则程序无法运行；</a:t>
            </a:r>
            <a:endParaRPr lang="zh-CN" altLang="en-US" sz="2000">
              <a:latin typeface="Arial" panose="020B0604020202020204" pitchFamily="34" charset="0"/>
              <a:ea typeface="宋体" panose="02010600030101010101" pitchFamily="2" charset="-122"/>
            </a:endParaRPr>
          </a:p>
          <a:p>
            <a:pPr algn="just"/>
            <a:r>
              <a:rPr lang="zh-CN" altLang="en-US" sz="2000">
                <a:latin typeface="Calibri" panose="020F0502020204030204" charset="0"/>
                <a:ea typeface="宋体" panose="02010600030101010101" pitchFamily="2" charset="-122"/>
              </a:rPr>
              <a:t>③</a:t>
            </a:r>
            <a:r>
              <a:rPr lang="zh-CN" altLang="en-US" sz="2000">
                <a:latin typeface="Arial" panose="020B0604020202020204" pitchFamily="34" charset="0"/>
                <a:ea typeface="宋体" panose="02010600030101010101" pitchFamily="2" charset="-122"/>
              </a:rPr>
              <a:t>若进程请求的物理设备正在忙碌，则即使系统中还有同类型的设备，进程也必须阻塞等待。</a:t>
            </a:r>
            <a:endParaRPr lang="zh-CN" altLang="en-US" sz="2000">
              <a:latin typeface="Arial" panose="020B0604020202020204" pitchFamily="34" charset="0"/>
              <a:ea typeface="宋体" panose="02010600030101010101" pitchFamily="2" charset="-122"/>
            </a:endParaRPr>
          </a:p>
        </p:txBody>
      </p:sp>
      <p:sp>
        <p:nvSpPr>
          <p:cNvPr id="100356" name="文本框 5"/>
          <p:cNvSpPr txBox="1"/>
          <p:nvPr/>
        </p:nvSpPr>
        <p:spPr>
          <a:xfrm>
            <a:off x="107633" y="5084763"/>
            <a:ext cx="8699500" cy="706755"/>
          </a:xfrm>
          <a:prstGeom prst="rect">
            <a:avLst/>
          </a:prstGeom>
          <a:noFill/>
          <a:ln w="9525">
            <a:noFill/>
          </a:ln>
        </p:spPr>
        <p:txBody>
          <a:bodyPr wrap="square" anchor="t" anchorCtr="0">
            <a:spAutoFit/>
          </a:bodyPr>
          <a:p>
            <a:r>
              <a:rPr lang="zh-CN" altLang="en-US" sz="2000">
                <a:solidFill>
                  <a:srgbClr val="C00000"/>
                </a:solidFill>
                <a:latin typeface="Arial" panose="020B0604020202020204" pitchFamily="34" charset="0"/>
                <a:ea typeface="宋体" panose="02010600030101010101" pitchFamily="2" charset="-122"/>
              </a:rPr>
              <a:t>改进方法：建立逻辑设备名与物理设备名的映射机制，用户编程时只需提供逻辑设备名。</a:t>
            </a:r>
            <a:endParaRPr lang="zh-CN" altLang="en-US" sz="2000">
              <a:solidFill>
                <a:srgbClr val="C00000"/>
              </a:solidFill>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78155"/>
            <a:ext cx="9144000" cy="5922645"/>
          </a:xfrm>
        </p:spPr>
        <p:txBody>
          <a:bodyPr/>
          <a:p>
            <a:pPr marL="0" indent="0">
              <a:buNone/>
            </a:pPr>
            <a:r>
              <a:rPr lang="zh-CN" altLang="en-US" sz="2000">
                <a:solidFill>
                  <a:schemeClr val="tx1"/>
                </a:solidFill>
                <a:latin typeface="Calibri" panose="020F0502020204030204" charset="0"/>
                <a:sym typeface="+mn-ea"/>
              </a:rPr>
              <a:t>设备分配步骤的改进：</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①</a:t>
            </a:r>
            <a:r>
              <a:rPr lang="en-US" altLang="zh-CN" sz="2000">
                <a:solidFill>
                  <a:schemeClr val="tx1"/>
                </a:solidFill>
                <a:latin typeface="Calibri" panose="020F0502020204030204" charset="0"/>
                <a:sym typeface="+mn-ea"/>
              </a:rPr>
              <a:t> </a:t>
            </a:r>
            <a:r>
              <a:rPr lang="zh-CN" altLang="en-US" sz="2000">
                <a:solidFill>
                  <a:schemeClr val="tx1"/>
                </a:solidFill>
                <a:latin typeface="Calibri" panose="020F0502020204030204" charset="0"/>
                <a:sym typeface="+mn-ea"/>
              </a:rPr>
              <a:t>根据进程请求的</a:t>
            </a:r>
            <a:r>
              <a:rPr lang="zh-CN" altLang="en-US" sz="2000">
                <a:solidFill>
                  <a:srgbClr val="C00000"/>
                </a:solidFill>
                <a:latin typeface="Calibri" panose="020F0502020204030204" charset="0"/>
                <a:sym typeface="+mn-ea"/>
              </a:rPr>
              <a:t>逻辑设备名</a:t>
            </a:r>
            <a:r>
              <a:rPr lang="zh-CN" altLang="en-US" sz="2000">
                <a:solidFill>
                  <a:schemeClr val="tx1"/>
                </a:solidFill>
                <a:latin typeface="Calibri" panose="020F0502020204030204" charset="0"/>
                <a:sym typeface="+mn-ea"/>
              </a:rPr>
              <a:t>查找</a:t>
            </a:r>
            <a:r>
              <a:rPr lang="en-US" altLang="zh-CN" sz="2000">
                <a:solidFill>
                  <a:schemeClr val="tx1"/>
                </a:solidFill>
                <a:latin typeface="Calibri" panose="020F0502020204030204" charset="0"/>
                <a:sym typeface="+mn-ea"/>
              </a:rPr>
              <a:t>SDT</a:t>
            </a:r>
            <a:r>
              <a:rPr lang="zh-CN" altLang="en-US" sz="2000">
                <a:solidFill>
                  <a:schemeClr val="tx1"/>
                </a:solidFill>
                <a:latin typeface="Calibri" panose="020F0502020204030204" charset="0"/>
                <a:sym typeface="+mn-ea"/>
              </a:rPr>
              <a:t>（</a:t>
            </a:r>
            <a:r>
              <a:rPr lang="zh-CN" altLang="en-US" sz="2000">
                <a:solidFill>
                  <a:srgbClr val="C00000"/>
                </a:solidFill>
                <a:latin typeface="Calibri" panose="020F0502020204030204" charset="0"/>
                <a:sym typeface="+mn-ea"/>
              </a:rPr>
              <a:t>注：用户编程时提供的逻辑设备名其实就是</a:t>
            </a:r>
            <a:r>
              <a:rPr lang="en-US" altLang="zh-CN" sz="2000">
                <a:solidFill>
                  <a:srgbClr val="C00000"/>
                </a:solidFill>
                <a:latin typeface="Calibri" panose="020F0502020204030204" charset="0"/>
                <a:sym typeface="+mn-ea"/>
              </a:rPr>
              <a:t>“</a:t>
            </a:r>
            <a:r>
              <a:rPr lang="zh-CN" altLang="en-US" sz="2000">
                <a:solidFill>
                  <a:srgbClr val="C00000"/>
                </a:solidFill>
                <a:latin typeface="Calibri" panose="020F0502020204030204" charset="0"/>
                <a:sym typeface="+mn-ea"/>
              </a:rPr>
              <a:t>设备类型</a:t>
            </a:r>
            <a:r>
              <a:rPr lang="en-US" altLang="zh-CN" sz="2000">
                <a:solidFill>
                  <a:srgbClr val="C00000"/>
                </a:solidFill>
                <a:latin typeface="Calibri" panose="020F0502020204030204" charset="0"/>
                <a:sym typeface="+mn-ea"/>
              </a:rPr>
              <a:t>”</a:t>
            </a:r>
            <a:r>
              <a:rPr lang="zh-CN" altLang="en-US" sz="2000">
                <a:solidFill>
                  <a:schemeClr val="tx1"/>
                </a:solidFill>
                <a:latin typeface="Calibri" panose="020F0502020204030204" charset="0"/>
                <a:sym typeface="+mn-ea"/>
              </a:rPr>
              <a:t>）</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②</a:t>
            </a:r>
            <a:r>
              <a:rPr lang="en-US" altLang="zh-CN" sz="2000">
                <a:solidFill>
                  <a:schemeClr val="tx1"/>
                </a:solidFill>
                <a:latin typeface="Calibri" panose="020F0502020204030204" charset="0"/>
                <a:sym typeface="+mn-ea"/>
              </a:rPr>
              <a:t> </a:t>
            </a:r>
            <a:r>
              <a:rPr lang="zh-CN" altLang="en-US" sz="2000">
                <a:solidFill>
                  <a:schemeClr val="tx1"/>
                </a:solidFill>
                <a:latin typeface="Calibri" panose="020F0502020204030204" charset="0"/>
                <a:sym typeface="+mn-ea"/>
              </a:rPr>
              <a:t>查找</a:t>
            </a:r>
            <a:r>
              <a:rPr lang="en-US" altLang="zh-CN" sz="2000">
                <a:solidFill>
                  <a:schemeClr val="tx1"/>
                </a:solidFill>
                <a:latin typeface="Calibri" panose="020F0502020204030204" charset="0"/>
                <a:sym typeface="+mn-ea"/>
              </a:rPr>
              <a:t>SDT</a:t>
            </a:r>
            <a:r>
              <a:rPr lang="zh-CN" altLang="en-US" sz="2000">
                <a:solidFill>
                  <a:schemeClr val="tx1"/>
                </a:solidFill>
                <a:latin typeface="Calibri" panose="020F0502020204030204" charset="0"/>
                <a:sym typeface="+mn-ea"/>
              </a:rPr>
              <a:t>，找到用户进程</a:t>
            </a:r>
            <a:r>
              <a:rPr lang="zh-CN" altLang="en-US" sz="2000">
                <a:solidFill>
                  <a:srgbClr val="C00000"/>
                </a:solidFill>
                <a:latin typeface="Calibri" panose="020F0502020204030204" charset="0"/>
                <a:sym typeface="+mn-ea"/>
              </a:rPr>
              <a:t>指定类型的、并且空闲</a:t>
            </a:r>
            <a:r>
              <a:rPr lang="zh-CN" altLang="en-US" sz="2000">
                <a:solidFill>
                  <a:schemeClr val="tx1"/>
                </a:solidFill>
                <a:latin typeface="Calibri" panose="020F0502020204030204" charset="0"/>
                <a:sym typeface="+mn-ea"/>
              </a:rPr>
              <a:t>的设备，将其分配给该进程，操作系统</a:t>
            </a:r>
            <a:r>
              <a:rPr lang="zh-CN" altLang="en-US" sz="2000">
                <a:solidFill>
                  <a:srgbClr val="C00000"/>
                </a:solidFill>
                <a:latin typeface="Calibri" panose="020F0502020204030204" charset="0"/>
                <a:sym typeface="+mn-ea"/>
              </a:rPr>
              <a:t>在逻辑设备表</a:t>
            </a:r>
            <a:r>
              <a:rPr lang="en-US" altLang="zh-CN" sz="2000">
                <a:solidFill>
                  <a:srgbClr val="C00000"/>
                </a:solidFill>
                <a:latin typeface="Calibri" panose="020F0502020204030204" charset="0"/>
                <a:sym typeface="+mn-ea"/>
              </a:rPr>
              <a:t>(LUT)</a:t>
            </a:r>
            <a:r>
              <a:rPr lang="zh-CN" altLang="en-US" sz="2000">
                <a:solidFill>
                  <a:srgbClr val="C00000"/>
                </a:solidFill>
                <a:latin typeface="Calibri" panose="020F0502020204030204" charset="0"/>
                <a:sym typeface="+mn-ea"/>
              </a:rPr>
              <a:t>中新增一个表项</a:t>
            </a:r>
            <a:r>
              <a:rPr lang="zh-CN" altLang="en-US" sz="2000">
                <a:solidFill>
                  <a:schemeClr val="tx1"/>
                </a:solidFill>
                <a:latin typeface="Calibri" panose="020F0502020204030204" charset="0"/>
                <a:sym typeface="+mn-ea"/>
              </a:rPr>
              <a:t>。</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③</a:t>
            </a:r>
            <a:r>
              <a:rPr lang="en-US" altLang="zh-CN" sz="2000">
                <a:solidFill>
                  <a:schemeClr val="tx1"/>
                </a:solidFill>
                <a:latin typeface="Calibri" panose="020F0502020204030204" charset="0"/>
                <a:sym typeface="+mn-ea"/>
              </a:rPr>
              <a:t> </a:t>
            </a:r>
            <a:r>
              <a:rPr lang="zh-CN" altLang="en-US" sz="2000">
                <a:solidFill>
                  <a:schemeClr val="tx1"/>
                </a:solidFill>
                <a:latin typeface="Calibri" panose="020F0502020204030204" charset="0"/>
                <a:sym typeface="+mn-ea"/>
              </a:rPr>
              <a:t>根据</a:t>
            </a:r>
            <a:r>
              <a:rPr lang="en-US" altLang="zh-CN" sz="2000">
                <a:solidFill>
                  <a:schemeClr val="tx1"/>
                </a:solidFill>
                <a:latin typeface="Calibri" panose="020F0502020204030204" charset="0"/>
                <a:sym typeface="+mn-ea"/>
              </a:rPr>
              <a:t>DCT</a:t>
            </a:r>
            <a:r>
              <a:rPr lang="zh-CN" altLang="en-US" sz="2000">
                <a:solidFill>
                  <a:schemeClr val="tx1"/>
                </a:solidFill>
                <a:latin typeface="Calibri" panose="020F0502020204030204" charset="0"/>
                <a:sym typeface="+mn-ea"/>
              </a:rPr>
              <a:t>找到</a:t>
            </a:r>
            <a:r>
              <a:rPr lang="en-US" altLang="zh-CN" sz="2000">
                <a:solidFill>
                  <a:schemeClr val="tx1"/>
                </a:solidFill>
                <a:latin typeface="Calibri" panose="020F0502020204030204" charset="0"/>
                <a:sym typeface="+mn-ea"/>
              </a:rPr>
              <a:t>COCT</a:t>
            </a:r>
            <a:r>
              <a:rPr lang="zh-CN" altLang="en-US" sz="2000">
                <a:solidFill>
                  <a:schemeClr val="tx1"/>
                </a:solidFill>
                <a:latin typeface="Calibri" panose="020F0502020204030204" charset="0"/>
                <a:sym typeface="+mn-ea"/>
              </a:rPr>
              <a:t>，若控制器忙碌则将进程</a:t>
            </a:r>
            <a:r>
              <a:rPr lang="en-US" altLang="zh-CN" sz="2000">
                <a:solidFill>
                  <a:schemeClr val="tx1"/>
                </a:solidFill>
                <a:latin typeface="Calibri" panose="020F0502020204030204" charset="0"/>
                <a:sym typeface="+mn-ea"/>
              </a:rPr>
              <a:t>PCB</a:t>
            </a:r>
            <a:r>
              <a:rPr lang="zh-CN" altLang="en-US" sz="2000">
                <a:solidFill>
                  <a:schemeClr val="tx1"/>
                </a:solidFill>
                <a:latin typeface="Calibri" panose="020F0502020204030204" charset="0"/>
                <a:sym typeface="+mn-ea"/>
              </a:rPr>
              <a:t>挂到控制器等待队列中，不忙率则将控制器分配给</a:t>
            </a:r>
            <a:r>
              <a:rPr lang="zh-CN" altLang="en-US" sz="2000">
                <a:solidFill>
                  <a:schemeClr val="tx1"/>
                </a:solidFill>
                <a:latin typeface="Calibri" panose="020F0502020204030204" charset="0"/>
                <a:sym typeface="+mn-ea"/>
              </a:rPr>
              <a:t>进程。</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④根据COCT找到CHCT，若通道忙碌则将进程PCB挂到通道等待队列中，不忙碌则将通道分配给进程。</a:t>
            </a:r>
            <a:endParaRPr lang="zh-CN" altLang="en-US" sz="2000">
              <a:solidFill>
                <a:schemeClr val="tx1"/>
              </a:solidFill>
              <a:latin typeface="Calibri" panose="020F0502020204030204" charset="0"/>
              <a:sym typeface="+mn-ea"/>
            </a:endParaRPr>
          </a:p>
        </p:txBody>
      </p:sp>
      <p:sp>
        <p:nvSpPr>
          <p:cNvPr id="100354"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4" name="图片 3"/>
          <p:cNvPicPr>
            <a:picLocks noChangeAspect="1"/>
          </p:cNvPicPr>
          <p:nvPr/>
        </p:nvPicPr>
        <p:blipFill>
          <a:blip r:embed="rId1"/>
          <a:srcRect l="1981" t="4053" r="1202" b="853"/>
          <a:stretch>
            <a:fillRect/>
          </a:stretch>
        </p:blipFill>
        <p:spPr>
          <a:xfrm>
            <a:off x="179705" y="3789045"/>
            <a:ext cx="4901565" cy="2352675"/>
          </a:xfrm>
          <a:prstGeom prst="rect">
            <a:avLst/>
          </a:prstGeom>
        </p:spPr>
      </p:pic>
      <p:pic>
        <p:nvPicPr>
          <p:cNvPr id="5" name="图片 4"/>
          <p:cNvPicPr>
            <a:picLocks noChangeAspect="1"/>
          </p:cNvPicPr>
          <p:nvPr/>
        </p:nvPicPr>
        <p:blipFill>
          <a:blip r:embed="rId2"/>
          <a:stretch>
            <a:fillRect/>
          </a:stretch>
        </p:blipFill>
        <p:spPr>
          <a:xfrm>
            <a:off x="5652135" y="3789045"/>
            <a:ext cx="3154680" cy="2395220"/>
          </a:xfrm>
          <a:prstGeom prst="rect">
            <a:avLst/>
          </a:prstGeom>
        </p:spPr>
      </p:pic>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07315" y="1196975"/>
            <a:ext cx="3719830" cy="2824480"/>
          </a:xfrm>
          <a:prstGeom prst="rect">
            <a:avLst/>
          </a:prstGeom>
        </p:spPr>
      </p:pic>
      <p:sp>
        <p:nvSpPr>
          <p:cNvPr id="2" name="文本框 1"/>
          <p:cNvSpPr txBox="1"/>
          <p:nvPr/>
        </p:nvSpPr>
        <p:spPr>
          <a:xfrm>
            <a:off x="3780155" y="876300"/>
            <a:ext cx="5319395" cy="3476625"/>
          </a:xfrm>
          <a:prstGeom prst="rect">
            <a:avLst/>
          </a:prstGeom>
          <a:noFill/>
        </p:spPr>
        <p:txBody>
          <a:bodyPr wrap="square" rtlCol="0">
            <a:spAutoFit/>
          </a:bodyPr>
          <a:p>
            <a:r>
              <a:rPr lang="zh-CN" altLang="en-US" sz="2000">
                <a:solidFill>
                  <a:srgbClr val="C00000"/>
                </a:solidFill>
              </a:rPr>
              <a:t>逻辑设备表</a:t>
            </a:r>
            <a:r>
              <a:rPr lang="en-US" altLang="zh-CN" sz="2000">
                <a:solidFill>
                  <a:srgbClr val="C00000"/>
                </a:solidFill>
              </a:rPr>
              <a:t>(LUT)</a:t>
            </a:r>
            <a:r>
              <a:rPr lang="zh-CN" altLang="en-US" sz="2000">
                <a:solidFill>
                  <a:srgbClr val="C00000"/>
                </a:solidFill>
              </a:rPr>
              <a:t>建立了逻辑设备名与物理设备名之间的映射关系。</a:t>
            </a:r>
            <a:endParaRPr lang="zh-CN" altLang="en-US" sz="2000">
              <a:solidFill>
                <a:srgbClr val="C00000"/>
              </a:solidFill>
            </a:endParaRPr>
          </a:p>
          <a:p>
            <a:r>
              <a:rPr lang="zh-CN" altLang="en-US" sz="2000"/>
              <a:t>某用户进程第一次使用设备时使用逻辑设备名向操作系统发出请求，操作系统根据用户进程指定的设备类型</a:t>
            </a:r>
            <a:r>
              <a:rPr lang="en-US" altLang="zh-CN" sz="2000"/>
              <a:t>(</a:t>
            </a:r>
            <a:r>
              <a:rPr lang="zh-CN" altLang="en-US" sz="2000"/>
              <a:t>逻辑设备名</a:t>
            </a:r>
            <a:r>
              <a:rPr lang="en-US" altLang="zh-CN" sz="2000"/>
              <a:t>)</a:t>
            </a:r>
            <a:r>
              <a:rPr lang="zh-CN" altLang="en-US" sz="2000"/>
              <a:t>查找系统设备表，找到一个空闲设备分配给进程，并在</a:t>
            </a:r>
            <a:r>
              <a:rPr lang="en-US" altLang="zh-CN" sz="2000"/>
              <a:t>LUT</a:t>
            </a:r>
            <a:r>
              <a:rPr lang="zh-CN" altLang="en-US" sz="2000"/>
              <a:t>中增加相应表项。</a:t>
            </a:r>
            <a:endParaRPr lang="zh-CN" altLang="en-US" sz="2000"/>
          </a:p>
          <a:p>
            <a:r>
              <a:rPr lang="zh-CN" altLang="en-US" sz="2000"/>
              <a:t>如果之后用户进程再次通过相同的逻辑设备名请求使用设备，则操作系统通过</a:t>
            </a:r>
            <a:r>
              <a:rPr lang="en-US" altLang="zh-CN" sz="2000"/>
              <a:t>LUT</a:t>
            </a:r>
            <a:r>
              <a:rPr lang="zh-CN" altLang="en-US" sz="2000"/>
              <a:t>表即可知道用户进程实际要使用的是哪个物理设备了，并且也能知道该设备的驱动程序入口地址。</a:t>
            </a:r>
            <a:endParaRPr lang="zh-CN" altLang="en-US" sz="2000"/>
          </a:p>
        </p:txBody>
      </p:sp>
      <p:sp>
        <p:nvSpPr>
          <p:cNvPr id="4" name="文本框 3"/>
          <p:cNvSpPr txBox="1"/>
          <p:nvPr/>
        </p:nvSpPr>
        <p:spPr>
          <a:xfrm>
            <a:off x="35560" y="4694555"/>
            <a:ext cx="9003665" cy="922020"/>
          </a:xfrm>
          <a:prstGeom prst="rect">
            <a:avLst/>
          </a:prstGeom>
          <a:noFill/>
        </p:spPr>
        <p:txBody>
          <a:bodyPr wrap="square" rtlCol="0">
            <a:spAutoFit/>
          </a:bodyPr>
          <a:p>
            <a:r>
              <a:rPr lang="zh-CN" altLang="en-US"/>
              <a:t>逻辑设备表的</a:t>
            </a:r>
            <a:r>
              <a:rPr lang="zh-CN" altLang="en-US"/>
              <a:t>设置问题：</a:t>
            </a:r>
            <a:endParaRPr lang="zh-CN" altLang="en-US"/>
          </a:p>
          <a:p>
            <a:r>
              <a:rPr lang="zh-CN" altLang="en-US"/>
              <a:t>整个系统只有一张</a:t>
            </a:r>
            <a:r>
              <a:rPr lang="en-US" altLang="zh-CN"/>
              <a:t>LUT</a:t>
            </a:r>
            <a:r>
              <a:rPr lang="zh-CN" altLang="en-US"/>
              <a:t>：各用户所用的</a:t>
            </a:r>
            <a:r>
              <a:rPr lang="zh-CN" altLang="en-US">
                <a:solidFill>
                  <a:srgbClr val="C00000"/>
                </a:solidFill>
              </a:rPr>
              <a:t>逻辑设备名不允许重复</a:t>
            </a:r>
            <a:r>
              <a:rPr lang="zh-CN" altLang="en-US"/>
              <a:t>，适用于单用户</a:t>
            </a:r>
            <a:r>
              <a:rPr lang="zh-CN" altLang="en-US"/>
              <a:t>操作系统。</a:t>
            </a:r>
            <a:endParaRPr lang="zh-CN" altLang="en-US"/>
          </a:p>
          <a:p>
            <a:r>
              <a:rPr lang="zh-CN" altLang="en-US"/>
              <a:t>每个用户一张</a:t>
            </a:r>
            <a:r>
              <a:rPr lang="en-US" altLang="zh-CN"/>
              <a:t>LUT</a:t>
            </a:r>
            <a:r>
              <a:rPr lang="zh-CN" altLang="en-US"/>
              <a:t>：</a:t>
            </a:r>
            <a:r>
              <a:rPr lang="zh-CN" altLang="en-US">
                <a:solidFill>
                  <a:srgbClr val="C00000"/>
                </a:solidFill>
              </a:rPr>
              <a:t>不同用户的逻辑设备名可重复</a:t>
            </a:r>
            <a:r>
              <a:rPr lang="zh-CN" altLang="en-US"/>
              <a:t>，适用于多用户</a:t>
            </a:r>
            <a:r>
              <a:rPr lang="zh-CN" altLang="en-US"/>
              <a:t>操作系统。</a:t>
            </a:r>
            <a:endParaRPr lang="zh-CN" altLang="en-US"/>
          </a:p>
        </p:txBody>
      </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17762" name="文本占位符 1080322"/>
          <p:cNvSpPr>
            <a:spLocks noGrp="1"/>
          </p:cNvSpPr>
          <p:nvPr>
            <p:ph idx="1"/>
          </p:nvPr>
        </p:nvSpPr>
        <p:spPr/>
        <p:txBody>
          <a:bodyPr anchor="t" anchorCtr="0"/>
          <a:p>
            <a:r>
              <a:rPr lang="zh-CN" altLang="en-US" dirty="0"/>
              <a:t>利用假脱机技术(</a:t>
            </a:r>
            <a:r>
              <a:rPr lang="en-US" altLang="zh-CN" err="1"/>
              <a:t>SPOOLing</a:t>
            </a:r>
            <a:r>
              <a:rPr lang="en-US" altLang="zh-CN"/>
              <a:t>, Simultaneous Peripheral Operation On Line, </a:t>
            </a:r>
            <a:r>
              <a:rPr lang="zh-CN" altLang="en-US" dirty="0"/>
              <a:t>也称为虚拟设备技术)可把独享设备模拟为具有共享特征的虚拟设备，从而提高设备利用率。</a:t>
            </a:r>
            <a:endParaRPr lang="zh-CN" altLang="en-US" dirty="0"/>
          </a:p>
          <a:p>
            <a:pPr lvl="1"/>
            <a:r>
              <a:rPr lang="zh-CN" altLang="en-US" dirty="0"/>
              <a:t>为了缓和</a:t>
            </a:r>
            <a:r>
              <a:rPr lang="en-US" altLang="zh-CN"/>
              <a:t>CPU</a:t>
            </a:r>
            <a:r>
              <a:rPr lang="zh-CN" altLang="en-US" dirty="0"/>
              <a:t>的高速性与低速</a:t>
            </a:r>
            <a:r>
              <a:rPr lang="en-US" altLang="zh-CN"/>
              <a:t>I/O</a:t>
            </a:r>
            <a:r>
              <a:rPr lang="zh-CN" altLang="en-US" dirty="0"/>
              <a:t>设备之间的矛盾引入了脱机输入、脱机输出</a:t>
            </a:r>
            <a:r>
              <a:rPr lang="en-US" altLang="zh-CN"/>
              <a:t>(</a:t>
            </a:r>
            <a:r>
              <a:rPr lang="zh-CN" altLang="en-US" dirty="0"/>
              <a:t>外围机</a:t>
            </a:r>
            <a:r>
              <a:rPr lang="en-US" altLang="zh-CN"/>
              <a:t>)</a:t>
            </a:r>
            <a:endParaRPr lang="en-US" altLang="zh-CN"/>
          </a:p>
          <a:p>
            <a:pPr lvl="1"/>
            <a:r>
              <a:rPr lang="zh-CN" altLang="en-US" dirty="0"/>
              <a:t>多道程序系统中，利用一道程序来模拟脱机输入时的外围控制机，把低速</a:t>
            </a:r>
            <a:r>
              <a:rPr lang="en-US" altLang="zh-CN"/>
              <a:t>I/O</a:t>
            </a:r>
            <a:r>
              <a:rPr lang="zh-CN" altLang="en-US" dirty="0"/>
              <a:t>设备上的数据传送到磁盘上；再用另一道程序模拟脱机输出时的外围控制机，把数据从磁盘传送到慢速的设备上。这样便可在主机的直接控制下，实现脱机输入输出操作。此时的外围操作与</a:t>
            </a:r>
            <a:r>
              <a:rPr lang="en-US" altLang="zh-CN"/>
              <a:t>CPU</a:t>
            </a:r>
            <a:r>
              <a:rPr lang="zh-CN" altLang="en-US" dirty="0"/>
              <a:t>对数据的处理同时进行</a:t>
            </a:r>
            <a:endParaRPr lang="zh-CN" altLang="en-US" dirty="0"/>
          </a:p>
          <a:p>
            <a:pPr lvl="1"/>
            <a:r>
              <a:rPr lang="zh-CN" altLang="en-US" dirty="0">
                <a:solidFill>
                  <a:srgbClr val="0000FF"/>
                </a:solidFill>
              </a:rPr>
              <a:t>在联机情况下实现的同时外围操作</a:t>
            </a:r>
            <a:r>
              <a:rPr lang="zh-CN" altLang="en-US" dirty="0"/>
              <a:t>称为</a:t>
            </a:r>
            <a:r>
              <a:rPr lang="en-US" altLang="zh-CN" err="1"/>
              <a:t>SPOOLing</a:t>
            </a:r>
            <a:r>
              <a:rPr lang="zh-CN" altLang="en-US" dirty="0"/>
              <a:t>，也叫假脱机。</a:t>
            </a:r>
            <a:endParaRPr lang="zh-CN" altLang="en-US"/>
          </a:p>
        </p:txBody>
      </p:sp>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内容占位符 2"/>
          <p:cNvSpPr>
            <a:spLocks noGrp="1"/>
          </p:cNvSpPr>
          <p:nvPr>
            <p:ph idx="1"/>
          </p:nvPr>
        </p:nvSpPr>
        <p:spPr/>
        <p:txBody>
          <a:bodyPr anchor="t" anchorCtr="0"/>
          <a:p>
            <a:pPr marL="0" indent="0" algn="ctr">
              <a:buNone/>
            </a:pPr>
            <a:r>
              <a:rPr lang="zh-CN" altLang="en-US"/>
              <a:t>什么是脱机技术</a:t>
            </a:r>
            <a:endParaRPr lang="zh-CN" altLang="en-US"/>
          </a:p>
        </p:txBody>
      </p:sp>
      <p:sp>
        <p:nvSpPr>
          <p:cNvPr id="101378"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1379" name="图片 3"/>
          <p:cNvPicPr>
            <a:picLocks noChangeAspect="1"/>
          </p:cNvPicPr>
          <p:nvPr/>
        </p:nvPicPr>
        <p:blipFill>
          <a:blip r:embed="rId1"/>
          <a:srcRect t="4555" r="1985" b="9673"/>
          <a:stretch>
            <a:fillRect/>
          </a:stretch>
        </p:blipFill>
        <p:spPr>
          <a:xfrm>
            <a:off x="107950" y="1339850"/>
            <a:ext cx="8963025" cy="2611438"/>
          </a:xfrm>
          <a:prstGeom prst="rect">
            <a:avLst/>
          </a:prstGeom>
          <a:noFill/>
          <a:ln w="9525">
            <a:noFill/>
          </a:ln>
        </p:spPr>
      </p:pic>
      <p:sp>
        <p:nvSpPr>
          <p:cNvPr id="101380" name="文本框 4"/>
          <p:cNvSpPr txBox="1"/>
          <p:nvPr/>
        </p:nvSpPr>
        <p:spPr>
          <a:xfrm>
            <a:off x="107950" y="4581525"/>
            <a:ext cx="8890000" cy="64452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手工操作阶段：主机直接从</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设备获得数据，由于设备速度慢，主机速度很快，人机速度矛盾明显，主机要浪费很多时间来等待设备。</a:t>
            </a:r>
            <a:endParaRPr lang="zh-CN" altLang="en-US">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024001"/>
          <p:cNvSpPr>
            <a:spLocks noGrp="1"/>
          </p:cNvSpPr>
          <p:nvPr>
            <p:ph type="title"/>
          </p:nvPr>
        </p:nvSpPr>
        <p:spPr/>
        <p:txBody>
          <a:bodyPr anchor="ctr" anchorCtr="0"/>
          <a:p>
            <a:r>
              <a:rPr lang="en-US" altLang="zh-CN" b="1">
                <a:latin typeface="宋体" panose="02010600030101010101" pitchFamily="2" charset="-122"/>
                <a:ea typeface="宋体" panose="02010600030101010101" pitchFamily="2" charset="-122"/>
              </a:rPr>
              <a:t>6.1.1  I/O</a:t>
            </a:r>
            <a:r>
              <a:rPr lang="zh-CN" altLang="en-US" b="1" dirty="0">
                <a:latin typeface="宋体" panose="02010600030101010101" pitchFamily="2" charset="-122"/>
                <a:ea typeface="宋体" panose="02010600030101010101" pitchFamily="2" charset="-122"/>
              </a:rPr>
              <a:t>设备</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7410" name="文本占位符 1024002"/>
          <p:cNvSpPr>
            <a:spLocks noGrp="1"/>
          </p:cNvSpPr>
          <p:nvPr>
            <p:ph idx="1"/>
          </p:nvPr>
        </p:nvSpPr>
        <p:spPr>
          <a:xfrm>
            <a:off x="250825" y="476250"/>
            <a:ext cx="8893175" cy="1895475"/>
          </a:xfrm>
        </p:spPr>
        <p:txBody>
          <a:bodyPr anchor="t" anchorCtr="0"/>
          <a:p>
            <a:r>
              <a:rPr lang="en-US" altLang="zh-CN" sz="2400"/>
              <a:t>I/O</a:t>
            </a:r>
            <a:r>
              <a:rPr lang="zh-CN" altLang="en-US" sz="2400" dirty="0"/>
              <a:t>设备的类型</a:t>
            </a:r>
            <a:endParaRPr lang="zh-CN" altLang="en-US" sz="2400" dirty="0"/>
          </a:p>
          <a:p>
            <a:pPr lvl="1"/>
            <a:r>
              <a:rPr lang="zh-CN" altLang="en-US" sz="2000" dirty="0"/>
              <a:t>按传输速率分类</a:t>
            </a:r>
            <a:endParaRPr lang="zh-CN" altLang="en-US" sz="2000" dirty="0"/>
          </a:p>
          <a:p>
            <a:pPr lvl="2"/>
            <a:r>
              <a:rPr lang="zh-CN" altLang="en-US" sz="2000" dirty="0"/>
              <a:t>低速（几字节至数百字节</a:t>
            </a:r>
            <a:r>
              <a:rPr lang="en-US" altLang="zh-CN" sz="2000"/>
              <a:t>/</a:t>
            </a:r>
            <a:r>
              <a:rPr lang="zh-CN" altLang="en-US" sz="2000" dirty="0"/>
              <a:t>秒）：键盘、鼠标、语音输入输出设备。</a:t>
            </a:r>
            <a:endParaRPr lang="zh-CN" altLang="en-US" sz="2000" dirty="0"/>
          </a:p>
          <a:p>
            <a:pPr lvl="2"/>
            <a:r>
              <a:rPr lang="zh-CN" altLang="en-US" sz="2000" dirty="0"/>
              <a:t>中速（数千至数万字节</a:t>
            </a:r>
            <a:r>
              <a:rPr lang="en-US" altLang="zh-CN" sz="2000"/>
              <a:t>/</a:t>
            </a:r>
            <a:r>
              <a:rPr lang="zh-CN" altLang="en-US" sz="2000" dirty="0"/>
              <a:t>秒） ：行式打印机、激光打印机。</a:t>
            </a:r>
            <a:endParaRPr lang="zh-CN" altLang="en-US" sz="2000" dirty="0"/>
          </a:p>
          <a:p>
            <a:pPr lvl="2"/>
            <a:r>
              <a:rPr lang="zh-CN" altLang="en-US" sz="2000" dirty="0"/>
              <a:t>高速（数千字节以上</a:t>
            </a:r>
            <a:r>
              <a:rPr lang="en-US" altLang="zh-CN" sz="2000"/>
              <a:t>/</a:t>
            </a:r>
            <a:r>
              <a:rPr lang="zh-CN" altLang="en-US" sz="2000" dirty="0"/>
              <a:t>秒） ：磁盘、光盘、以太网、图形显示设备。</a:t>
            </a:r>
            <a:endParaRPr lang="zh-CN" altLang="en-US" sz="2000" dirty="0"/>
          </a:p>
        </p:txBody>
      </p:sp>
      <p:pic>
        <p:nvPicPr>
          <p:cNvPr id="17411" name="图片 1024003" descr="UC%K}W%Q2$824{C[)L{TET2"/>
          <p:cNvPicPr>
            <a:picLocks noChangeAspect="1"/>
          </p:cNvPicPr>
          <p:nvPr/>
        </p:nvPicPr>
        <p:blipFill>
          <a:blip r:embed="rId1"/>
          <a:stretch>
            <a:fillRect/>
          </a:stretch>
        </p:blipFill>
        <p:spPr>
          <a:xfrm>
            <a:off x="1547813" y="2420938"/>
            <a:ext cx="6440487" cy="4181475"/>
          </a:xfrm>
          <a:prstGeom prst="rect">
            <a:avLst/>
          </a:prstGeom>
          <a:noFill/>
          <a:ln w="9525">
            <a:noFill/>
          </a:ln>
        </p:spPr>
      </p:pic>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内容占位符 2"/>
          <p:cNvSpPr>
            <a:spLocks noGrp="1"/>
          </p:cNvSpPr>
          <p:nvPr>
            <p:ph idx="1"/>
          </p:nvPr>
        </p:nvSpPr>
        <p:spPr>
          <a:xfrm>
            <a:off x="0" y="482600"/>
            <a:ext cx="9144000" cy="5918200"/>
          </a:xfrm>
        </p:spPr>
        <p:txBody>
          <a:bodyPr anchor="t" anchorCtr="0"/>
          <a:p>
            <a:r>
              <a:rPr lang="zh-CN" altLang="en-US" sz="2400"/>
              <a:t>批处理阶段引入了</a:t>
            </a:r>
            <a:r>
              <a:rPr lang="zh-CN" altLang="en-US" sz="2400">
                <a:solidFill>
                  <a:srgbClr val="C00000"/>
                </a:solidFill>
              </a:rPr>
              <a:t>脱机输入</a:t>
            </a:r>
            <a:r>
              <a:rPr lang="en-US" altLang="zh-CN" sz="2400">
                <a:solidFill>
                  <a:srgbClr val="C00000"/>
                </a:solidFill>
              </a:rPr>
              <a:t>/</a:t>
            </a:r>
            <a:r>
              <a:rPr lang="zh-CN" altLang="en-US" sz="2400">
                <a:solidFill>
                  <a:srgbClr val="C00000"/>
                </a:solidFill>
              </a:rPr>
              <a:t>输出技术</a:t>
            </a:r>
            <a:r>
              <a:rPr lang="zh-CN" altLang="en-US" sz="2400"/>
              <a:t>（用磁带完成）</a:t>
            </a:r>
            <a:endParaRPr lang="zh-CN" altLang="en-US" sz="2400"/>
          </a:p>
        </p:txBody>
      </p:sp>
      <p:sp>
        <p:nvSpPr>
          <p:cNvPr id="103426"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3427" name="图片 3"/>
          <p:cNvPicPr>
            <a:picLocks noChangeAspect="1"/>
          </p:cNvPicPr>
          <p:nvPr/>
        </p:nvPicPr>
        <p:blipFill>
          <a:blip r:embed="rId1"/>
          <a:stretch>
            <a:fillRect/>
          </a:stretch>
        </p:blipFill>
        <p:spPr>
          <a:xfrm>
            <a:off x="179388" y="1231900"/>
            <a:ext cx="8666162" cy="4419600"/>
          </a:xfrm>
          <a:prstGeom prst="rect">
            <a:avLst/>
          </a:prstGeom>
          <a:noFill/>
          <a:ln w="9525">
            <a:noFill/>
          </a:ln>
        </p:spPr>
      </p:pic>
      <p:sp>
        <p:nvSpPr>
          <p:cNvPr id="103428" name="文本框 4"/>
          <p:cNvSpPr txBox="1"/>
          <p:nvPr/>
        </p:nvSpPr>
        <p:spPr>
          <a:xfrm>
            <a:off x="107950" y="5865813"/>
            <a:ext cx="7327900" cy="398462"/>
          </a:xfrm>
          <a:prstGeom prst="rect">
            <a:avLst/>
          </a:prstGeom>
          <a:noFill/>
          <a:ln w="9525">
            <a:noFill/>
          </a:ln>
        </p:spPr>
        <p:txBody>
          <a:bodyPr wrap="square" anchor="t" anchorCtr="0">
            <a:spAutoFit/>
          </a:bodyPr>
          <a:p>
            <a:r>
              <a:rPr lang="en-US" altLang="zh-CN" sz="2000">
                <a:latin typeface="Arial" panose="020B0604020202020204" pitchFamily="34" charset="0"/>
              </a:rPr>
              <a:t>Tips: </a:t>
            </a:r>
            <a:r>
              <a:rPr lang="zh-CN" altLang="en-US" sz="2000">
                <a:latin typeface="Arial" panose="020B0604020202020204" pitchFamily="34" charset="0"/>
                <a:ea typeface="宋体" panose="02010600030101010101" pitchFamily="2" charset="-122"/>
              </a:rPr>
              <a:t>为什么称作</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脱机</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脱离主机的控制进行的输入</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输出操作</a:t>
            </a:r>
            <a:endParaRPr lang="zh-CN" altLang="en-US" sz="2000">
              <a:latin typeface="Arial" panose="020B0604020202020204" pitchFamily="34" charset="0"/>
              <a:ea typeface="宋体" panose="02010600030101010101" pitchFamily="2" charset="-122"/>
            </a:endParaRPr>
          </a:p>
        </p:txBody>
      </p:sp>
      <p:sp>
        <p:nvSpPr>
          <p:cNvPr id="6" name="圆角矩形标注 5"/>
          <p:cNvSpPr/>
          <p:nvPr/>
        </p:nvSpPr>
        <p:spPr>
          <a:xfrm>
            <a:off x="5435600" y="333375"/>
            <a:ext cx="3444875" cy="1816100"/>
          </a:xfrm>
          <a:prstGeom prst="wedgeRoundRectCallout">
            <a:avLst>
              <a:gd name="adj1" fmla="val -64032"/>
              <a:gd name="adj2" fmla="val 39098"/>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引入脱机技术后，缓解了</a:t>
            </a:r>
            <a:r>
              <a:rPr lang="en-US" altLang="zh-CN" strike="noStrike" noProof="1">
                <a:solidFill>
                  <a:schemeClr val="tx1"/>
                </a:solidFill>
              </a:rPr>
              <a:t>CPU</a:t>
            </a:r>
            <a:r>
              <a:rPr lang="zh-CN" altLang="en-US" strike="noStrike" noProof="1">
                <a:solidFill>
                  <a:schemeClr val="tx1"/>
                </a:solidFill>
              </a:rPr>
              <a:t>与慢速</a:t>
            </a:r>
            <a:r>
              <a:rPr lang="en-US" altLang="zh-CN" strike="noStrike" noProof="1">
                <a:solidFill>
                  <a:schemeClr val="tx1"/>
                </a:solidFill>
              </a:rPr>
              <a:t>I/O</a:t>
            </a:r>
            <a:r>
              <a:rPr lang="zh-CN" altLang="en-US" strike="noStrike" noProof="1">
                <a:solidFill>
                  <a:schemeClr val="tx1"/>
                </a:solidFill>
              </a:rPr>
              <a:t>设备的速度矛盾。另一方面，即使</a:t>
            </a:r>
            <a:r>
              <a:rPr lang="en-US" altLang="zh-CN" strike="noStrike" noProof="1">
                <a:solidFill>
                  <a:schemeClr val="tx1"/>
                </a:solidFill>
              </a:rPr>
              <a:t>CPU</a:t>
            </a:r>
            <a:r>
              <a:rPr lang="zh-CN" altLang="en-US" strike="noStrike" noProof="1">
                <a:solidFill>
                  <a:schemeClr val="tx1"/>
                </a:solidFill>
              </a:rPr>
              <a:t>在忙碌，也可以提前将数据输入到磁带；即使慢速的输出设备正在忙碌，也可以提前将数据输出到磁带。</a:t>
            </a:r>
            <a:endParaRPr lang="zh-CN" altLang="en-US" strike="noStrike" noProof="1">
              <a:solidFill>
                <a:schemeClr val="tx1"/>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内容占位符 2"/>
          <p:cNvSpPr>
            <a:spLocks noGrp="1"/>
          </p:cNvSpPr>
          <p:nvPr>
            <p:ph idx="1"/>
          </p:nvPr>
        </p:nvSpPr>
        <p:spPr/>
        <p:txBody>
          <a:bodyPr anchor="t" anchorCtr="0"/>
          <a:p>
            <a:pPr marL="0" indent="0" algn="ctr">
              <a:buNone/>
            </a:pPr>
            <a:r>
              <a:rPr lang="en-US" altLang="zh-CN" sz="2400"/>
              <a:t> </a:t>
            </a:r>
            <a:r>
              <a:rPr lang="zh-CN" altLang="en-US" sz="2400"/>
              <a:t>假脱机技术</a:t>
            </a:r>
            <a:r>
              <a:rPr lang="en-US" altLang="zh-CN" sz="2400"/>
              <a:t>--</a:t>
            </a:r>
            <a:r>
              <a:rPr lang="zh-CN" altLang="en-US" sz="2400"/>
              <a:t>输入井和输出井</a:t>
            </a:r>
            <a:endParaRPr lang="zh-CN" altLang="en-US" sz="2400"/>
          </a:p>
          <a:p>
            <a:pPr marL="0" indent="0">
              <a:buNone/>
            </a:pPr>
            <a:r>
              <a:rPr lang="en-US" altLang="zh-CN" sz="2400"/>
              <a:t>“</a:t>
            </a:r>
            <a:r>
              <a:rPr lang="zh-CN" altLang="en-US" sz="2400"/>
              <a:t>假脱机技术</a:t>
            </a:r>
            <a:r>
              <a:rPr lang="en-US" altLang="zh-CN" sz="2400"/>
              <a:t>”, </a:t>
            </a:r>
            <a:r>
              <a:rPr lang="zh-CN" altLang="en-US" sz="2400"/>
              <a:t>又称</a:t>
            </a:r>
            <a:r>
              <a:rPr lang="en-US" altLang="zh-CN" sz="2400"/>
              <a:t>“SPOOLing</a:t>
            </a:r>
            <a:r>
              <a:rPr lang="zh-CN" altLang="en-US" sz="2400"/>
              <a:t>技术</a:t>
            </a:r>
            <a:r>
              <a:rPr lang="en-US" altLang="zh-CN" sz="2400"/>
              <a:t>”</a:t>
            </a:r>
            <a:r>
              <a:rPr lang="zh-CN" altLang="en-US" sz="2400"/>
              <a:t>是用软件的方式模拟脱机技术。</a:t>
            </a:r>
            <a:r>
              <a:rPr lang="en-US" altLang="zh-CN" sz="2400"/>
              <a:t>SPOOLing</a:t>
            </a:r>
            <a:r>
              <a:rPr lang="zh-CN" altLang="en-US" sz="2400"/>
              <a:t>系统的组成如下</a:t>
            </a:r>
            <a:r>
              <a:rPr lang="en-US" altLang="zh-CN" sz="2400"/>
              <a:t>:</a:t>
            </a:r>
            <a:endParaRPr lang="en-US" altLang="zh-CN" sz="2400"/>
          </a:p>
          <a:p>
            <a:pPr marL="0" indent="0">
              <a:buNone/>
            </a:pPr>
            <a:endParaRPr lang="en-US" altLang="zh-CN" sz="2400"/>
          </a:p>
        </p:txBody>
      </p:sp>
      <p:sp>
        <p:nvSpPr>
          <p:cNvPr id="104450"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4451" name="图片 4"/>
          <p:cNvPicPr>
            <a:picLocks noChangeAspect="1"/>
          </p:cNvPicPr>
          <p:nvPr/>
        </p:nvPicPr>
        <p:blipFill>
          <a:blip r:embed="rId1"/>
          <a:srcRect l="1364" t="6174" r="2101"/>
          <a:stretch>
            <a:fillRect/>
          </a:stretch>
        </p:blipFill>
        <p:spPr>
          <a:xfrm>
            <a:off x="212725" y="1844675"/>
            <a:ext cx="8743950" cy="3773488"/>
          </a:xfrm>
          <a:prstGeom prst="rect">
            <a:avLst/>
          </a:prstGeom>
          <a:noFill/>
          <a:ln w="9525">
            <a:noFill/>
          </a:ln>
        </p:spPr>
      </p:pic>
    </p:spTree>
  </p:cSld>
  <p:clrMapOvr>
    <a:masterClrMapping/>
  </p:clrMapOvr>
  <p:transition>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文本占位符 1084417"/>
          <p:cNvSpPr>
            <a:spLocks noGrp="1"/>
          </p:cNvSpPr>
          <p:nvPr>
            <p:ph idx="1"/>
          </p:nvPr>
        </p:nvSpPr>
        <p:spPr>
          <a:xfrm>
            <a:off x="323850" y="908050"/>
            <a:ext cx="8496300" cy="5472113"/>
          </a:xfrm>
        </p:spPr>
        <p:txBody>
          <a:bodyPr anchor="t" anchorCtr="0"/>
          <a:p>
            <a:r>
              <a:rPr lang="en-US" altLang="zh-CN" err="1"/>
              <a:t>SPOOLing</a:t>
            </a:r>
            <a:r>
              <a:rPr lang="zh-CN" altLang="en-US" dirty="0"/>
              <a:t>系统的组成</a:t>
            </a:r>
            <a:endParaRPr lang="zh-CN" altLang="en-US" dirty="0"/>
          </a:p>
          <a:p>
            <a:pPr lvl="1"/>
            <a:r>
              <a:rPr lang="zh-CN" altLang="en-US" dirty="0"/>
              <a:t>（1）输入井和输出井：在磁盘上。</a:t>
            </a:r>
            <a:endParaRPr lang="zh-CN" altLang="en-US" dirty="0"/>
          </a:p>
          <a:p>
            <a:pPr lvl="1"/>
            <a:r>
              <a:rPr lang="zh-CN" altLang="en-US" dirty="0"/>
              <a:t>（2）输入缓冲区和输出缓冲区：在内存。缓和</a:t>
            </a:r>
            <a:r>
              <a:rPr lang="en-US" altLang="zh-CN"/>
              <a:t>CPU</a:t>
            </a:r>
            <a:r>
              <a:rPr lang="zh-CN" altLang="en-US" dirty="0"/>
              <a:t>和磁盘速度不匹配的矛盾。</a:t>
            </a:r>
            <a:endParaRPr lang="zh-CN" altLang="en-US" dirty="0"/>
          </a:p>
          <a:p>
            <a:pPr lvl="1"/>
            <a:r>
              <a:rPr lang="zh-CN" altLang="en-US" dirty="0"/>
              <a:t>（3）输入进程和输出进程：</a:t>
            </a:r>
            <a:r>
              <a:rPr lang="zh-CN" altLang="en-US" dirty="0">
                <a:solidFill>
                  <a:srgbClr val="FF0000"/>
                </a:solidFill>
              </a:rPr>
              <a:t>守护</a:t>
            </a:r>
            <a:r>
              <a:rPr lang="zh-CN" altLang="en-US" dirty="0"/>
              <a:t>（</a:t>
            </a:r>
            <a:r>
              <a:rPr lang="en-US" altLang="zh-CN"/>
              <a:t>daemon）</a:t>
            </a:r>
            <a:r>
              <a:rPr lang="zh-CN" altLang="en-US" dirty="0"/>
              <a:t>进程</a:t>
            </a:r>
            <a:endParaRPr lang="zh-CN" altLang="en-US"/>
          </a:p>
        </p:txBody>
      </p:sp>
      <p:sp>
        <p:nvSpPr>
          <p:cNvPr id="120834" name="标题 1084418"/>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内容占位符 2"/>
          <p:cNvSpPr>
            <a:spLocks noGrp="1"/>
          </p:cNvSpPr>
          <p:nvPr>
            <p:ph idx="1"/>
          </p:nvPr>
        </p:nvSpPr>
        <p:spPr/>
        <p:txBody>
          <a:bodyPr anchor="t" anchorCtr="0"/>
          <a:p>
            <a:pPr marL="0" indent="0" algn="ctr">
              <a:buNone/>
            </a:pPr>
            <a:r>
              <a:rPr lang="en-US" altLang="zh-CN" sz="2400"/>
              <a:t> </a:t>
            </a:r>
            <a:r>
              <a:rPr lang="zh-CN" altLang="en-US" sz="2400"/>
              <a:t>假脱机技术</a:t>
            </a:r>
            <a:r>
              <a:rPr lang="en-US" altLang="zh-CN" sz="2400"/>
              <a:t>--</a:t>
            </a:r>
            <a:r>
              <a:rPr lang="zh-CN" altLang="en-US" sz="2400"/>
              <a:t>输入井和输出井</a:t>
            </a:r>
            <a:endParaRPr lang="zh-CN" altLang="en-US" sz="2400"/>
          </a:p>
          <a:p>
            <a:pPr marL="0" indent="0">
              <a:buNone/>
            </a:pPr>
            <a:endParaRPr lang="zh-CN" altLang="en-US" sz="2400"/>
          </a:p>
        </p:txBody>
      </p:sp>
      <p:sp>
        <p:nvSpPr>
          <p:cNvPr id="106498"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6499" name="图片 1"/>
          <p:cNvPicPr>
            <a:picLocks noChangeAspect="1"/>
          </p:cNvPicPr>
          <p:nvPr/>
        </p:nvPicPr>
        <p:blipFill>
          <a:blip r:embed="rId1"/>
          <a:srcRect l="1503" t="1440" r="6139"/>
          <a:stretch>
            <a:fillRect/>
          </a:stretch>
        </p:blipFill>
        <p:spPr>
          <a:xfrm>
            <a:off x="179388" y="973773"/>
            <a:ext cx="8856662" cy="4910137"/>
          </a:xfrm>
          <a:prstGeom prst="rect">
            <a:avLst/>
          </a:prstGeom>
          <a:noFill/>
          <a:ln w="9525">
            <a:noFill/>
          </a:ln>
        </p:spPr>
      </p:pic>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内容占位符 2"/>
          <p:cNvSpPr>
            <a:spLocks noGrp="1"/>
          </p:cNvSpPr>
          <p:nvPr>
            <p:ph idx="1"/>
          </p:nvPr>
        </p:nvSpPr>
        <p:spPr/>
        <p:txBody>
          <a:bodyPr anchor="t" anchorCtr="0"/>
          <a:p>
            <a:pPr marL="0" indent="0" algn="ctr">
              <a:buNone/>
            </a:pPr>
            <a:r>
              <a:rPr lang="en-US" altLang="zh-CN" sz="2400"/>
              <a:t> </a:t>
            </a:r>
            <a:r>
              <a:rPr lang="zh-CN" altLang="en-US" sz="2400"/>
              <a:t>假脱机技术</a:t>
            </a:r>
            <a:r>
              <a:rPr lang="en-US" altLang="zh-CN" sz="2400"/>
              <a:t>--</a:t>
            </a:r>
            <a:r>
              <a:rPr lang="zh-CN" altLang="en-US" sz="2400"/>
              <a:t>输入进程和输出进程</a:t>
            </a:r>
            <a:endParaRPr lang="zh-CN" altLang="en-US" sz="2400"/>
          </a:p>
          <a:p>
            <a:pPr marL="0" indent="0">
              <a:buNone/>
            </a:pPr>
            <a:r>
              <a:rPr lang="en-US" altLang="zh-CN" sz="2400"/>
              <a:t>“</a:t>
            </a:r>
            <a:r>
              <a:rPr lang="zh-CN" altLang="en-US" sz="2400"/>
              <a:t>假脱机技术</a:t>
            </a:r>
            <a:r>
              <a:rPr lang="en-US" altLang="zh-CN" sz="2400"/>
              <a:t>”, </a:t>
            </a:r>
            <a:r>
              <a:rPr lang="zh-CN" altLang="en-US" sz="2400"/>
              <a:t>又称</a:t>
            </a:r>
            <a:r>
              <a:rPr lang="en-US" altLang="zh-CN" sz="2400"/>
              <a:t>“SPOOLing</a:t>
            </a:r>
            <a:r>
              <a:rPr lang="zh-CN" altLang="en-US" sz="2400"/>
              <a:t>技术</a:t>
            </a:r>
            <a:r>
              <a:rPr lang="en-US" altLang="zh-CN" sz="2400"/>
              <a:t>”</a:t>
            </a:r>
            <a:r>
              <a:rPr lang="zh-CN" altLang="en-US" sz="2400"/>
              <a:t>是用软件的方式模拟脱机技术。</a:t>
            </a:r>
            <a:r>
              <a:rPr lang="en-US" altLang="zh-CN" sz="2400"/>
              <a:t>SPOOLing</a:t>
            </a:r>
            <a:r>
              <a:rPr lang="zh-CN" altLang="en-US" sz="2400"/>
              <a:t>系统的组成如下</a:t>
            </a:r>
            <a:r>
              <a:rPr lang="en-US" altLang="zh-CN" sz="2400"/>
              <a:t>:</a:t>
            </a:r>
            <a:endParaRPr lang="en-US" altLang="zh-CN" sz="2400"/>
          </a:p>
          <a:p>
            <a:pPr marL="0" indent="0">
              <a:buNone/>
            </a:pPr>
            <a:endParaRPr lang="en-US" altLang="zh-CN" sz="2400"/>
          </a:p>
        </p:txBody>
      </p:sp>
      <p:sp>
        <p:nvSpPr>
          <p:cNvPr id="108546"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08547" name="文本框 5"/>
          <p:cNvSpPr txBox="1"/>
          <p:nvPr/>
        </p:nvSpPr>
        <p:spPr>
          <a:xfrm>
            <a:off x="212725" y="5589588"/>
            <a:ext cx="8680450" cy="922337"/>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输入进程模拟脱机输入时的外围控制机；输出进程模拟脱机输出时的外围控制机。</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要实现</a:t>
            </a:r>
            <a:r>
              <a:rPr lang="en-US" altLang="zh-CN">
                <a:latin typeface="Arial" panose="020B0604020202020204" pitchFamily="34" charset="0"/>
              </a:rPr>
              <a:t>SPOOLing</a:t>
            </a:r>
            <a:r>
              <a:rPr lang="zh-CN" altLang="en-US">
                <a:latin typeface="Arial" panose="020B0604020202020204" pitchFamily="34" charset="0"/>
                <a:ea typeface="宋体" panose="02010600030101010101" pitchFamily="2" charset="-122"/>
              </a:rPr>
              <a:t>技术，必须要有多道程序技术的支持。系统会建立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输入进程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和</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输出进程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pic>
        <p:nvPicPr>
          <p:cNvPr id="108548" name="图片 1"/>
          <p:cNvPicPr>
            <a:picLocks noChangeAspect="1"/>
          </p:cNvPicPr>
          <p:nvPr/>
        </p:nvPicPr>
        <p:blipFill>
          <a:blip r:embed="rId1"/>
          <a:srcRect l="2112" t="2045" r="1871"/>
          <a:stretch>
            <a:fillRect/>
          </a:stretch>
        </p:blipFill>
        <p:spPr>
          <a:xfrm>
            <a:off x="1116013" y="1773238"/>
            <a:ext cx="7029450" cy="3721100"/>
          </a:xfrm>
          <a:prstGeom prst="rect">
            <a:avLst/>
          </a:prstGeom>
          <a:noFill/>
          <a:ln w="9525">
            <a:noFill/>
          </a:ln>
        </p:spPr>
      </p:pic>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内容占位符 2"/>
          <p:cNvSpPr>
            <a:spLocks noGrp="1"/>
          </p:cNvSpPr>
          <p:nvPr>
            <p:ph idx="1"/>
          </p:nvPr>
        </p:nvSpPr>
        <p:spPr>
          <a:xfrm>
            <a:off x="0" y="495935"/>
            <a:ext cx="9144000" cy="5904865"/>
          </a:xfrm>
        </p:spPr>
        <p:txBody>
          <a:bodyPr anchor="t" anchorCtr="0"/>
          <a:p>
            <a:pPr marL="0" indent="0" algn="ctr">
              <a:buNone/>
            </a:pPr>
            <a:r>
              <a:rPr lang="en-US" altLang="zh-CN" sz="2400"/>
              <a:t> </a:t>
            </a:r>
            <a:r>
              <a:rPr lang="zh-CN" altLang="en-US" sz="2400"/>
              <a:t>假脱机技术</a:t>
            </a:r>
            <a:r>
              <a:rPr lang="en-US" altLang="zh-CN" sz="2400"/>
              <a:t>--</a:t>
            </a:r>
            <a:r>
              <a:rPr lang="zh-CN" altLang="en-US" sz="2400"/>
              <a:t>输入进程和输出进程</a:t>
            </a:r>
            <a:endParaRPr lang="zh-CN" altLang="en-US" sz="2400"/>
          </a:p>
          <a:p>
            <a:pPr marL="0" indent="0">
              <a:buNone/>
            </a:pPr>
            <a:endParaRPr lang="zh-CN" altLang="en-US" sz="2400"/>
          </a:p>
        </p:txBody>
      </p:sp>
      <p:sp>
        <p:nvSpPr>
          <p:cNvPr id="110594"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10595" name="图片 3"/>
          <p:cNvPicPr>
            <a:picLocks noChangeAspect="1"/>
          </p:cNvPicPr>
          <p:nvPr/>
        </p:nvPicPr>
        <p:blipFill>
          <a:blip r:embed="rId1"/>
          <a:srcRect l="1620" r="832" b="3767"/>
          <a:stretch>
            <a:fillRect/>
          </a:stretch>
        </p:blipFill>
        <p:spPr>
          <a:xfrm>
            <a:off x="128270" y="980440"/>
            <a:ext cx="8888095" cy="4371340"/>
          </a:xfrm>
          <a:prstGeom prst="rect">
            <a:avLst/>
          </a:prstGeom>
          <a:noFill/>
          <a:ln w="9525">
            <a:noFill/>
          </a:ln>
        </p:spPr>
      </p:pic>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内容占位符 2"/>
          <p:cNvSpPr>
            <a:spLocks noGrp="1"/>
          </p:cNvSpPr>
          <p:nvPr>
            <p:ph idx="1"/>
          </p:nvPr>
        </p:nvSpPr>
        <p:spPr/>
        <p:txBody>
          <a:bodyPr anchor="t" anchorCtr="0"/>
          <a:p>
            <a:pPr marL="0" indent="0" algn="ctr">
              <a:buNone/>
            </a:pPr>
            <a:r>
              <a:rPr lang="zh-CN" altLang="en-US" sz="2400"/>
              <a:t>假脱机技术</a:t>
            </a:r>
            <a:r>
              <a:rPr lang="en-US" altLang="zh-CN" sz="2400"/>
              <a:t>--</a:t>
            </a:r>
            <a:r>
              <a:rPr lang="zh-CN" altLang="en-US" sz="2400"/>
              <a:t>输入</a:t>
            </a:r>
            <a:r>
              <a:rPr lang="en-US" altLang="zh-CN" sz="2400"/>
              <a:t>/</a:t>
            </a:r>
            <a:r>
              <a:rPr lang="zh-CN" altLang="en-US" sz="2400"/>
              <a:t>输出缓冲区</a:t>
            </a:r>
            <a:endParaRPr lang="zh-CN" altLang="en-US" sz="2400"/>
          </a:p>
          <a:p>
            <a:pPr marL="0" indent="0" algn="ctr">
              <a:buNone/>
            </a:pPr>
            <a:endParaRPr lang="zh-CN" altLang="en-US" sz="2400"/>
          </a:p>
          <a:p>
            <a:pPr marL="0" indent="0" algn="ctr">
              <a:buNone/>
            </a:pPr>
            <a:endParaRPr lang="zh-CN" altLang="en-US" sz="2400"/>
          </a:p>
        </p:txBody>
      </p:sp>
      <p:sp>
        <p:nvSpPr>
          <p:cNvPr id="112642"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12643" name="图片 3"/>
          <p:cNvPicPr>
            <a:picLocks noChangeAspect="1"/>
          </p:cNvPicPr>
          <p:nvPr/>
        </p:nvPicPr>
        <p:blipFill>
          <a:blip r:embed="rId1"/>
          <a:srcRect l="784"/>
          <a:stretch>
            <a:fillRect/>
          </a:stretch>
        </p:blipFill>
        <p:spPr>
          <a:xfrm>
            <a:off x="107315" y="1052830"/>
            <a:ext cx="9002713" cy="4665663"/>
          </a:xfrm>
          <a:prstGeom prst="rect">
            <a:avLst/>
          </a:prstGeom>
          <a:noFill/>
          <a:ln w="9525">
            <a:noFill/>
          </a:ln>
        </p:spPr>
      </p:pic>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标题 108237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
        <p:nvSpPr>
          <p:cNvPr id="118786" name="文本占位符 1082369"/>
          <p:cNvSpPr>
            <a:spLocks noGrp="1"/>
          </p:cNvSpPr>
          <p:nvPr>
            <p:ph idx="1"/>
          </p:nvPr>
        </p:nvSpPr>
        <p:spPr>
          <a:xfrm>
            <a:off x="250825" y="836613"/>
            <a:ext cx="8893175" cy="5564187"/>
          </a:xfrm>
        </p:spPr>
        <p:txBody>
          <a:bodyPr anchor="t" anchorCtr="0"/>
          <a:p>
            <a:r>
              <a:rPr lang="zh-CN" altLang="en-US" dirty="0"/>
              <a:t>让主机直接控制</a:t>
            </a:r>
            <a:r>
              <a:rPr lang="en-US" altLang="zh-CN"/>
              <a:t>I/O</a:t>
            </a:r>
            <a:r>
              <a:rPr lang="zh-CN" altLang="en-US" dirty="0"/>
              <a:t>称为联机</a:t>
            </a:r>
            <a:r>
              <a:rPr lang="en-US" altLang="zh-CN"/>
              <a:t>I/O</a:t>
            </a:r>
            <a:r>
              <a:rPr lang="zh-CN" altLang="en-US" dirty="0"/>
              <a:t>；让另一台外围机控制机代替主机控制</a:t>
            </a:r>
            <a:r>
              <a:rPr lang="en-US" altLang="zh-CN"/>
              <a:t>I/O</a:t>
            </a:r>
            <a:r>
              <a:rPr lang="zh-CN" altLang="en-US" dirty="0"/>
              <a:t>称为脱机</a:t>
            </a:r>
            <a:r>
              <a:rPr lang="en-US" altLang="zh-CN"/>
              <a:t>I/O</a:t>
            </a:r>
            <a:r>
              <a:rPr lang="zh-CN" altLang="en-US" dirty="0"/>
              <a:t>。</a:t>
            </a:r>
            <a:r>
              <a:rPr lang="en-US" altLang="zh-CN" err="1"/>
              <a:t>SPOOLing</a:t>
            </a:r>
            <a:r>
              <a:rPr lang="zh-CN" altLang="en-US" dirty="0"/>
              <a:t>用联机</a:t>
            </a:r>
            <a:r>
              <a:rPr lang="en-US" altLang="zh-CN"/>
              <a:t>I/O</a:t>
            </a:r>
            <a:r>
              <a:rPr lang="zh-CN" altLang="en-US" dirty="0"/>
              <a:t>模拟脱机</a:t>
            </a:r>
            <a:r>
              <a:rPr lang="en-US" altLang="zh-CN"/>
              <a:t>I/O</a:t>
            </a:r>
            <a:r>
              <a:rPr lang="zh-CN" altLang="en-US" dirty="0"/>
              <a:t>操作，故称为“假脱机”。</a:t>
            </a:r>
            <a:endParaRPr lang="zh-CN" altLang="en-US" dirty="0"/>
          </a:p>
        </p:txBody>
      </p:sp>
      <p:graphicFrame>
        <p:nvGraphicFramePr>
          <p:cNvPr id="118787" name="内容占位符 1082370"/>
          <p:cNvGraphicFramePr>
            <a:graphicFrameLocks noGrp="1"/>
          </p:cNvGraphicFramePr>
          <p:nvPr>
            <p:ph idx="1"/>
          </p:nvPr>
        </p:nvGraphicFramePr>
        <p:xfrm>
          <a:off x="323850" y="2565400"/>
          <a:ext cx="8675688" cy="2592388"/>
        </p:xfrm>
        <a:graphic>
          <a:graphicData uri="http://schemas.openxmlformats.org/presentationml/2006/ole">
            <mc:AlternateContent xmlns:mc="http://schemas.openxmlformats.org/markup-compatibility/2006">
              <mc:Choice xmlns:v="urn:schemas-microsoft-com:vml" Requires="v">
                <p:oleObj spid="_x0000_s3078" name="" r:id="rId1" imgW="3643630" imgH="1120140" progId="Visio.Drawing.6">
                  <p:embed/>
                </p:oleObj>
              </mc:Choice>
              <mc:Fallback>
                <p:oleObj name="" r:id="rId1" imgW="3643630" imgH="1120140" progId="Visio.Drawing.6">
                  <p:embed/>
                  <p:pic>
                    <p:nvPicPr>
                      <p:cNvPr id="0" name="图片 3077"/>
                      <p:cNvPicPr/>
                      <p:nvPr/>
                    </p:nvPicPr>
                    <p:blipFill>
                      <a:blip r:embed="rId2"/>
                      <a:stretch>
                        <a:fillRect/>
                      </a:stretch>
                    </p:blipFill>
                    <p:spPr>
                      <a:xfrm>
                        <a:off x="323850" y="2565400"/>
                        <a:ext cx="8675688" cy="2592388"/>
                      </a:xfrm>
                      <a:prstGeom prst="rect">
                        <a:avLst/>
                      </a:prstGeom>
                      <a:noFill/>
                      <a:ln w="38100">
                        <a:miter/>
                      </a:ln>
                    </p:spPr>
                  </p:pic>
                </p:oleObj>
              </mc:Fallback>
            </mc:AlternateContent>
          </a:graphicData>
        </a:graphic>
      </p:graphicFrame>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文本占位符 1083393"/>
          <p:cNvSpPr>
            <a:spLocks noGrp="1"/>
          </p:cNvSpPr>
          <p:nvPr>
            <p:ph idx="1"/>
          </p:nvPr>
        </p:nvSpPr>
        <p:spPr>
          <a:xfrm>
            <a:off x="323850" y="620713"/>
            <a:ext cx="8496300" cy="5903912"/>
          </a:xfrm>
        </p:spPr>
        <p:txBody>
          <a:bodyPr anchor="t" anchorCtr="0"/>
          <a:p>
            <a:r>
              <a:rPr lang="zh-CN" altLang="en-US" sz="2400" dirty="0"/>
              <a:t>原理：</a:t>
            </a:r>
            <a:endParaRPr lang="zh-CN" altLang="en-US" sz="2400" dirty="0"/>
          </a:p>
          <a:p>
            <a:pPr lvl="1"/>
            <a:r>
              <a:rPr lang="en-US" altLang="zh-CN" err="1">
                <a:solidFill>
                  <a:srgbClr val="FF0000"/>
                </a:solidFill>
              </a:rPr>
              <a:t>SPOOLing</a:t>
            </a:r>
            <a:r>
              <a:rPr lang="zh-CN" altLang="en-US" dirty="0">
                <a:solidFill>
                  <a:srgbClr val="FF0000"/>
                </a:solidFill>
              </a:rPr>
              <a:t>程序和外设进行数据交换，可以称为“实际</a:t>
            </a:r>
            <a:r>
              <a:rPr lang="en-US" altLang="zh-CN">
                <a:solidFill>
                  <a:srgbClr val="FF0000"/>
                </a:solidFill>
              </a:rPr>
              <a:t>I/O”。</a:t>
            </a:r>
            <a:r>
              <a:rPr lang="zh-CN" altLang="en-US" dirty="0"/>
              <a:t>一方面，</a:t>
            </a:r>
            <a:r>
              <a:rPr lang="en-US" altLang="zh-CN" err="1"/>
              <a:t>SPOOLing</a:t>
            </a:r>
            <a:r>
              <a:rPr lang="zh-CN" altLang="en-US" dirty="0"/>
              <a:t>程序预先从外设输入数据并加以缓冲（输入井），在以后需要的时候输入到应用程序；另一方面，</a:t>
            </a:r>
            <a:r>
              <a:rPr lang="en-US" altLang="zh-CN" err="1"/>
              <a:t>SPOOLing</a:t>
            </a:r>
            <a:r>
              <a:rPr lang="zh-CN" altLang="en-US" dirty="0"/>
              <a:t>程序接受应用程序的输出数据并加以缓冲（输出井），在以后适当的时候输出到外设。</a:t>
            </a:r>
            <a:endParaRPr lang="zh-CN" altLang="en-US" dirty="0"/>
          </a:p>
          <a:p>
            <a:pPr lvl="1"/>
            <a:r>
              <a:rPr lang="zh-CN" altLang="en-US" dirty="0">
                <a:solidFill>
                  <a:srgbClr val="FF0000"/>
                </a:solidFill>
              </a:rPr>
              <a:t>应用程序进行</a:t>
            </a:r>
            <a:r>
              <a:rPr lang="en-US" altLang="zh-CN">
                <a:solidFill>
                  <a:srgbClr val="FF0000"/>
                </a:solidFill>
              </a:rPr>
              <a:t>I/O</a:t>
            </a:r>
            <a:r>
              <a:rPr lang="zh-CN" altLang="en-US" dirty="0">
                <a:solidFill>
                  <a:srgbClr val="FF0000"/>
                </a:solidFill>
              </a:rPr>
              <a:t>操作时，只是和</a:t>
            </a:r>
            <a:r>
              <a:rPr lang="en-US" altLang="zh-CN" err="1">
                <a:solidFill>
                  <a:srgbClr val="FF0000"/>
                </a:solidFill>
              </a:rPr>
              <a:t>SPOOLing</a:t>
            </a:r>
            <a:r>
              <a:rPr lang="zh-CN" altLang="en-US" dirty="0">
                <a:solidFill>
                  <a:srgbClr val="FF0000"/>
                </a:solidFill>
              </a:rPr>
              <a:t>程序交换数据，可以称为“虚拟</a:t>
            </a:r>
            <a:r>
              <a:rPr lang="en-US" altLang="zh-CN">
                <a:solidFill>
                  <a:srgbClr val="FF0000"/>
                </a:solidFill>
              </a:rPr>
              <a:t>I/O”。</a:t>
            </a:r>
            <a:r>
              <a:rPr lang="zh-CN" altLang="en-US" dirty="0"/>
              <a:t>这时候的虚拟</a:t>
            </a:r>
            <a:r>
              <a:rPr lang="en-US" altLang="zh-CN"/>
              <a:t>I/O</a:t>
            </a:r>
            <a:r>
              <a:rPr lang="zh-CN" altLang="en-US" dirty="0"/>
              <a:t>实际上是</a:t>
            </a:r>
            <a:r>
              <a:rPr lang="en-US" altLang="zh-CN" err="1"/>
              <a:t>SPOOLing</a:t>
            </a:r>
            <a:r>
              <a:rPr lang="zh-CN" altLang="en-US" dirty="0"/>
              <a:t>程序从缓冲池中读出数据或把数据送入缓冲池，而不是跟实际的外设进行</a:t>
            </a:r>
            <a:r>
              <a:rPr lang="en-US" altLang="zh-CN"/>
              <a:t>I/O</a:t>
            </a:r>
            <a:r>
              <a:rPr lang="zh-CN" altLang="en-US" dirty="0"/>
              <a:t>操作。</a:t>
            </a:r>
            <a:endParaRPr lang="zh-CN" altLang="en-US"/>
          </a:p>
        </p:txBody>
      </p:sp>
      <p:sp>
        <p:nvSpPr>
          <p:cNvPr id="119810" name="标题 1083394"/>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文本占位符 1085441"/>
          <p:cNvSpPr>
            <a:spLocks noGrp="1"/>
          </p:cNvSpPr>
          <p:nvPr>
            <p:ph idx="1"/>
          </p:nvPr>
        </p:nvSpPr>
        <p:spPr>
          <a:xfrm>
            <a:off x="323850" y="549275"/>
            <a:ext cx="8496300" cy="5975350"/>
          </a:xfrm>
        </p:spPr>
        <p:txBody>
          <a:bodyPr anchor="t" anchorCtr="0"/>
          <a:p>
            <a:pPr>
              <a:lnSpc>
                <a:spcPct val="90000"/>
              </a:lnSpc>
            </a:pPr>
            <a:r>
              <a:rPr lang="en-US" altLang="zh-CN" err="1"/>
              <a:t>SPOOLing</a:t>
            </a:r>
            <a:r>
              <a:rPr lang="zh-CN" altLang="en-US" dirty="0"/>
              <a:t>系统的优点</a:t>
            </a:r>
            <a:endParaRPr lang="zh-CN" altLang="en-US" dirty="0"/>
          </a:p>
          <a:p>
            <a:pPr lvl="1">
              <a:lnSpc>
                <a:spcPct val="90000"/>
              </a:lnSpc>
            </a:pPr>
            <a:r>
              <a:rPr lang="zh-CN" altLang="en-US" dirty="0">
                <a:solidFill>
                  <a:srgbClr val="FF0000"/>
                </a:solidFill>
              </a:rPr>
              <a:t>高速</a:t>
            </a:r>
            <a:r>
              <a:rPr lang="zh-CN" altLang="en-US" dirty="0"/>
              <a:t>虚拟</a:t>
            </a:r>
            <a:r>
              <a:rPr lang="en-US" altLang="zh-CN"/>
              <a:t>I/O</a:t>
            </a:r>
            <a:r>
              <a:rPr lang="zh-CN" altLang="en-US" dirty="0"/>
              <a:t>操作：应用程序的虚拟</a:t>
            </a:r>
            <a:r>
              <a:rPr lang="en-US" altLang="zh-CN"/>
              <a:t>I/O</a:t>
            </a:r>
            <a:r>
              <a:rPr lang="zh-CN" altLang="en-US" dirty="0"/>
              <a:t>比实际</a:t>
            </a:r>
            <a:r>
              <a:rPr lang="en-US" altLang="zh-CN"/>
              <a:t>I/O</a:t>
            </a:r>
            <a:r>
              <a:rPr lang="zh-CN" altLang="en-US" dirty="0"/>
              <a:t>速度提高，缩短应用程序的执行时间（尽快完成计算，并释放占用的计算机资源）。</a:t>
            </a:r>
            <a:endParaRPr lang="zh-CN" altLang="en-US" dirty="0"/>
          </a:p>
          <a:p>
            <a:pPr lvl="1">
              <a:lnSpc>
                <a:spcPct val="90000"/>
              </a:lnSpc>
            </a:pPr>
            <a:r>
              <a:rPr lang="zh-CN" altLang="en-US" dirty="0"/>
              <a:t>实现对独享设备的</a:t>
            </a:r>
            <a:r>
              <a:rPr lang="zh-CN" altLang="en-US" dirty="0">
                <a:solidFill>
                  <a:srgbClr val="FF0000"/>
                </a:solidFill>
              </a:rPr>
              <a:t>共享</a:t>
            </a:r>
            <a:r>
              <a:rPr lang="zh-CN" altLang="en-US" dirty="0"/>
              <a:t>：</a:t>
            </a:r>
            <a:r>
              <a:rPr lang="en-US" altLang="zh-CN" err="1"/>
              <a:t>SPOOLing</a:t>
            </a:r>
            <a:r>
              <a:rPr lang="zh-CN" altLang="en-US" dirty="0"/>
              <a:t>系统中，未为任何进程分配设备，是在输入井和输出井中为进程分配一个存储区、建立一张</a:t>
            </a:r>
            <a:r>
              <a:rPr lang="en-US" altLang="zh-CN"/>
              <a:t>I/O</a:t>
            </a:r>
            <a:r>
              <a:rPr lang="zh-CN" altLang="en-US" dirty="0"/>
              <a:t>请求表。</a:t>
            </a:r>
            <a:endParaRPr lang="zh-CN" altLang="en-US" dirty="0"/>
          </a:p>
          <a:p>
            <a:pPr lvl="1">
              <a:lnSpc>
                <a:spcPct val="90000"/>
              </a:lnSpc>
            </a:pPr>
            <a:r>
              <a:rPr lang="zh-CN" altLang="en-US" dirty="0"/>
              <a:t>由</a:t>
            </a:r>
            <a:r>
              <a:rPr lang="en-US" altLang="zh-CN" err="1"/>
              <a:t>SPOOLing</a:t>
            </a:r>
            <a:r>
              <a:rPr lang="zh-CN" altLang="en-US" dirty="0"/>
              <a:t>程序提供虚拟设备，使每个使用独占设备的进程都认为是自己独占了一个设备。</a:t>
            </a:r>
            <a:endParaRPr lang="zh-CN" altLang="en-US"/>
          </a:p>
        </p:txBody>
      </p:sp>
      <p:sp>
        <p:nvSpPr>
          <p:cNvPr id="121858" name="标题 1085442"/>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126401"/>
          <p:cNvSpPr>
            <a:spLocks noGrp="1"/>
          </p:cNvSpPr>
          <p:nvPr>
            <p:ph type="title"/>
          </p:nvPr>
        </p:nvSpPr>
        <p:spPr/>
        <p:txBody>
          <a:bodyPr anchor="ctr" anchorCtr="0"/>
          <a:p>
            <a:r>
              <a:rPr lang="en-US" altLang="zh-CN" b="1">
                <a:latin typeface="宋体" panose="02010600030101010101" pitchFamily="2" charset="-122"/>
                <a:ea typeface="宋体" panose="02010600030101010101" pitchFamily="2" charset="-122"/>
              </a:rPr>
              <a:t>6.1.1  I/O</a:t>
            </a:r>
            <a:r>
              <a:rPr lang="zh-CN" altLang="en-US" b="1" dirty="0">
                <a:latin typeface="宋体" panose="02010600030101010101" pitchFamily="2" charset="-122"/>
                <a:ea typeface="宋体" panose="02010600030101010101" pitchFamily="2" charset="-122"/>
              </a:rPr>
              <a:t>设备</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8434" name="文本占位符 1126402"/>
          <p:cNvSpPr>
            <a:spLocks noGrp="1"/>
          </p:cNvSpPr>
          <p:nvPr>
            <p:ph idx="1"/>
          </p:nvPr>
        </p:nvSpPr>
        <p:spPr>
          <a:xfrm>
            <a:off x="0" y="520700"/>
            <a:ext cx="9102725" cy="5645150"/>
          </a:xfrm>
        </p:spPr>
        <p:txBody>
          <a:bodyPr anchor="t" anchorCtr="0"/>
          <a:p>
            <a:pPr>
              <a:lnSpc>
                <a:spcPct val="90000"/>
              </a:lnSpc>
            </a:pPr>
            <a:r>
              <a:rPr lang="en-US" altLang="zh-CN"/>
              <a:t>I/O</a:t>
            </a:r>
            <a:r>
              <a:rPr lang="zh-CN" altLang="en-US" dirty="0"/>
              <a:t>设备的类型（续）</a:t>
            </a:r>
            <a:endParaRPr lang="zh-CN" altLang="en-US" dirty="0"/>
          </a:p>
          <a:p>
            <a:pPr lvl="1">
              <a:lnSpc>
                <a:spcPct val="90000"/>
              </a:lnSpc>
            </a:pPr>
            <a:r>
              <a:rPr lang="zh-CN" altLang="en-US" dirty="0"/>
              <a:t>按信息交换单位分类（信息组织方式）</a:t>
            </a:r>
            <a:endParaRPr lang="zh-CN" altLang="en-US" dirty="0"/>
          </a:p>
          <a:p>
            <a:pPr lvl="2">
              <a:lnSpc>
                <a:spcPct val="90000"/>
              </a:lnSpc>
            </a:pPr>
            <a:r>
              <a:rPr lang="zh-CN" altLang="en-US" dirty="0"/>
              <a:t>块设备</a:t>
            </a:r>
            <a:endParaRPr lang="zh-CN" altLang="en-US" dirty="0"/>
          </a:p>
          <a:p>
            <a:pPr lvl="3">
              <a:lnSpc>
                <a:spcPct val="90000"/>
              </a:lnSpc>
            </a:pPr>
            <a:r>
              <a:rPr lang="zh-CN" altLang="en-US" sz="2400" dirty="0">
                <a:latin typeface="宋体" panose="02010600030101010101" pitchFamily="2" charset="-122"/>
              </a:rPr>
              <a:t>信息的存取以数据块为单位</a:t>
            </a:r>
            <a:endParaRPr lang="zh-CN" altLang="en-US" sz="2400" dirty="0">
              <a:latin typeface="宋体" panose="02010600030101010101" pitchFamily="2" charset="-122"/>
            </a:endParaRPr>
          </a:p>
          <a:p>
            <a:pPr lvl="3">
              <a:lnSpc>
                <a:spcPct val="90000"/>
              </a:lnSpc>
            </a:pPr>
            <a:r>
              <a:rPr lang="zh-CN" altLang="en-US" sz="2400" dirty="0">
                <a:latin typeface="宋体" panose="02010600030101010101" pitchFamily="2" charset="-122"/>
              </a:rPr>
              <a:t>如磁盘（传输速率较高；可寻址；适合</a:t>
            </a:r>
            <a:r>
              <a:rPr lang="en-US" altLang="zh-CN" sz="2400">
                <a:latin typeface="宋体" panose="02010600030101010101" pitchFamily="2" charset="-122"/>
              </a:rPr>
              <a:t>DMA</a:t>
            </a:r>
            <a:r>
              <a:rPr lang="zh-CN" altLang="en-US" sz="2400" dirty="0">
                <a:latin typeface="宋体" panose="02010600030101010101" pitchFamily="2" charset="-122"/>
              </a:rPr>
              <a:t>方式）</a:t>
            </a:r>
            <a:endParaRPr lang="zh-CN" altLang="en-US" sz="2400" dirty="0">
              <a:latin typeface="宋体" panose="02010600030101010101" pitchFamily="2" charset="-122"/>
            </a:endParaRPr>
          </a:p>
          <a:p>
            <a:pPr lvl="2">
              <a:lnSpc>
                <a:spcPct val="90000"/>
              </a:lnSpc>
            </a:pPr>
            <a:r>
              <a:rPr lang="zh-CN" altLang="en-US" dirty="0"/>
              <a:t>字符设备</a:t>
            </a:r>
            <a:endParaRPr lang="zh-CN" altLang="en-US" dirty="0"/>
          </a:p>
          <a:p>
            <a:pPr lvl="3">
              <a:lnSpc>
                <a:spcPct val="90000"/>
              </a:lnSpc>
            </a:pPr>
            <a:r>
              <a:rPr lang="zh-CN" altLang="en-US" sz="2400" dirty="0">
                <a:latin typeface="宋体" panose="02010600030101010101" pitchFamily="2" charset="-122"/>
              </a:rPr>
              <a:t>信息的存取以字符为单位</a:t>
            </a:r>
            <a:endParaRPr lang="zh-CN" altLang="en-US" sz="2400" dirty="0">
              <a:latin typeface="宋体" panose="02010600030101010101" pitchFamily="2" charset="-122"/>
            </a:endParaRPr>
          </a:p>
          <a:p>
            <a:pPr lvl="3">
              <a:lnSpc>
                <a:spcPct val="90000"/>
              </a:lnSpc>
            </a:pPr>
            <a:r>
              <a:rPr lang="zh-CN" altLang="en-US" sz="2400" dirty="0">
                <a:latin typeface="宋体" panose="02010600030101010101" pitchFamily="2" charset="-122"/>
              </a:rPr>
              <a:t>如打印机、交互式终端</a:t>
            </a:r>
            <a:endParaRPr lang="zh-CN" altLang="en-US" sz="2400" dirty="0">
              <a:latin typeface="宋体" panose="02010600030101010101" pitchFamily="2" charset="-122"/>
            </a:endParaRPr>
          </a:p>
          <a:p>
            <a:pPr lvl="3">
              <a:lnSpc>
                <a:spcPct val="90000"/>
              </a:lnSpc>
            </a:pPr>
            <a:r>
              <a:rPr lang="zh-CN" altLang="en-US" sz="2400" dirty="0">
                <a:latin typeface="宋体" panose="02010600030101010101" pitchFamily="2" charset="-122"/>
              </a:rPr>
              <a:t>传输速率较低；不可寻址；中断驱动方式</a:t>
            </a:r>
            <a:endParaRPr lang="zh-CN" altLang="en-US" sz="2400" dirty="0">
              <a:latin typeface="宋体" panose="02010600030101010101" pitchFamily="2" charset="-122"/>
            </a:endParaRPr>
          </a:p>
          <a:p>
            <a:pPr lvl="1">
              <a:lnSpc>
                <a:spcPct val="90000"/>
              </a:lnSpc>
            </a:pPr>
            <a:r>
              <a:rPr lang="zh-CN" altLang="en-US" dirty="0"/>
              <a:t>按设备共享属性分类：</a:t>
            </a:r>
            <a:endParaRPr lang="zh-CN" altLang="en-US" dirty="0"/>
          </a:p>
          <a:p>
            <a:pPr lvl="2">
              <a:lnSpc>
                <a:spcPct val="90000"/>
              </a:lnSpc>
            </a:pPr>
            <a:r>
              <a:rPr lang="zh-CN" altLang="en-US" dirty="0"/>
              <a:t>独占：如打印机</a:t>
            </a:r>
            <a:endParaRPr lang="zh-CN" altLang="en-US" dirty="0"/>
          </a:p>
          <a:p>
            <a:pPr lvl="2">
              <a:lnSpc>
                <a:spcPct val="90000"/>
              </a:lnSpc>
            </a:pPr>
            <a:r>
              <a:rPr lang="zh-CN" altLang="en-US" dirty="0"/>
              <a:t>共享：如磁盘</a:t>
            </a:r>
            <a:endParaRPr lang="zh-CN" altLang="en-US" dirty="0"/>
          </a:p>
          <a:p>
            <a:pPr lvl="2">
              <a:lnSpc>
                <a:spcPct val="90000"/>
              </a:lnSpc>
            </a:pPr>
            <a:r>
              <a:rPr lang="zh-CN" altLang="en-US" dirty="0"/>
              <a:t>虚拟：通过虚拟技术将一台独占设备变换为若干台逻辑设备，供多个进程同时使用。</a:t>
            </a:r>
            <a:endParaRPr lang="zh-CN" altLang="en-US" dirty="0"/>
          </a:p>
        </p:txBody>
      </p:sp>
    </p:spTree>
  </p:cSld>
  <p:clrMapOvr>
    <a:masterClrMapping/>
  </p:clrMapOvr>
  <p:transition>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文本占位符 1086465"/>
          <p:cNvSpPr>
            <a:spLocks noGrp="1"/>
          </p:cNvSpPr>
          <p:nvPr>
            <p:ph idx="1"/>
          </p:nvPr>
        </p:nvSpPr>
        <p:spPr>
          <a:xfrm>
            <a:off x="250825" y="549275"/>
            <a:ext cx="8648700" cy="5975350"/>
          </a:xfrm>
        </p:spPr>
        <p:txBody>
          <a:bodyPr anchor="t" anchorCtr="0"/>
          <a:p>
            <a:pPr algn="just"/>
            <a:r>
              <a:rPr lang="en-US" altLang="zh-CN"/>
              <a:t>4</a:t>
            </a:r>
            <a:r>
              <a:rPr lang="zh-CN" altLang="en-US" dirty="0"/>
              <a:t>、举例：</a:t>
            </a:r>
            <a:endParaRPr lang="zh-CN" altLang="en-US" dirty="0"/>
          </a:p>
          <a:p>
            <a:pPr lvl="1" algn="just"/>
            <a:r>
              <a:rPr lang="zh-CN" altLang="en-US" dirty="0"/>
              <a:t>打印机设备和可由打印机管理器管理的打印作业队列。如：</a:t>
            </a:r>
            <a:r>
              <a:rPr lang="en-US" altLang="zh-CN"/>
              <a:t>Windows NT</a:t>
            </a:r>
            <a:r>
              <a:rPr lang="zh-CN" altLang="en-US" dirty="0"/>
              <a:t>中，应用程序直接向针式打印机输出需要15分钟，而向打印作业队列输出只需要1分钟，此后用户可以关闭应用程序而转入其他工作，在以后适当的时候由打印机管理器完成15分钟的打印输出而无需用户干预。</a:t>
            </a:r>
            <a:endParaRPr lang="zh-CN" altLang="en-US" dirty="0"/>
          </a:p>
          <a:p>
            <a:pPr lvl="1" algn="just"/>
            <a:r>
              <a:rPr lang="zh-CN" altLang="en-US" dirty="0"/>
              <a:t>又如</a:t>
            </a:r>
            <a:r>
              <a:rPr lang="en-US" altLang="zh-CN"/>
              <a:t>Internet </a:t>
            </a:r>
            <a:r>
              <a:rPr lang="zh-CN" altLang="en-US" dirty="0"/>
              <a:t>上的</a:t>
            </a:r>
            <a:r>
              <a:rPr lang="en-US" altLang="zh-CN"/>
              <a:t>USENET</a:t>
            </a:r>
            <a:r>
              <a:rPr lang="zh-CN" altLang="en-US" dirty="0"/>
              <a:t>电子邮件系统，要向某人发邮件，先调用一个称为</a:t>
            </a:r>
            <a:r>
              <a:rPr lang="en-US" altLang="zh-CN"/>
              <a:t>send</a:t>
            </a:r>
            <a:r>
              <a:rPr lang="zh-CN" altLang="en-US" dirty="0"/>
              <a:t>的程序，</a:t>
            </a:r>
            <a:r>
              <a:rPr lang="en-US" altLang="zh-CN"/>
              <a:t>send</a:t>
            </a:r>
            <a:r>
              <a:rPr lang="zh-CN" altLang="en-US" dirty="0"/>
              <a:t>接到要发的邮件，然后将它送入一个</a:t>
            </a:r>
            <a:r>
              <a:rPr lang="en-US" altLang="zh-CN" err="1"/>
              <a:t>SPOOLing</a:t>
            </a:r>
            <a:r>
              <a:rPr lang="zh-CN" altLang="en-US" dirty="0"/>
              <a:t>目录，待以后发送。</a:t>
            </a:r>
            <a:endParaRPr lang="zh-CN" altLang="en-US"/>
          </a:p>
        </p:txBody>
      </p:sp>
      <p:sp>
        <p:nvSpPr>
          <p:cNvPr id="122882" name="标题 1086466"/>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内容占位符 2"/>
          <p:cNvSpPr>
            <a:spLocks noGrp="1"/>
          </p:cNvSpPr>
          <p:nvPr>
            <p:ph idx="1"/>
          </p:nvPr>
        </p:nvSpPr>
        <p:spPr/>
        <p:txBody>
          <a:bodyPr anchor="t" anchorCtr="0"/>
          <a:p>
            <a:pPr marL="0" indent="0" algn="ctr">
              <a:buNone/>
            </a:pPr>
            <a:r>
              <a:rPr lang="zh-CN" altLang="en-US" sz="2400">
                <a:sym typeface="宋体" panose="02010600030101010101" pitchFamily="2" charset="-122"/>
              </a:rPr>
              <a:t>共享打印机原理分析</a:t>
            </a:r>
            <a:endParaRPr lang="zh-CN" altLang="en-US" sz="2400">
              <a:sym typeface="宋体" panose="02010600030101010101" pitchFamily="2" charset="-122"/>
            </a:endParaRPr>
          </a:p>
          <a:p>
            <a:pPr marL="0" indent="0" algn="ctr">
              <a:buNone/>
            </a:pPr>
            <a:endParaRPr lang="zh-CN" altLang="en-US" sz="2400">
              <a:sym typeface="宋体" panose="02010600030101010101" pitchFamily="2" charset="-122"/>
            </a:endParaRPr>
          </a:p>
        </p:txBody>
      </p:sp>
      <p:sp>
        <p:nvSpPr>
          <p:cNvPr id="113666"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13667" name="图片 1"/>
          <p:cNvPicPr>
            <a:picLocks noChangeAspect="1"/>
          </p:cNvPicPr>
          <p:nvPr/>
        </p:nvPicPr>
        <p:blipFill>
          <a:blip r:embed="rId1"/>
          <a:stretch>
            <a:fillRect/>
          </a:stretch>
        </p:blipFill>
        <p:spPr>
          <a:xfrm>
            <a:off x="0" y="1268413"/>
            <a:ext cx="9124950" cy="3308350"/>
          </a:xfrm>
          <a:prstGeom prst="rect">
            <a:avLst/>
          </a:prstGeom>
          <a:noFill/>
          <a:ln w="9525">
            <a:noFill/>
          </a:ln>
        </p:spPr>
      </p:pic>
    </p:spTree>
  </p:cSld>
  <p:clrMapOvr>
    <a:masterClrMapping/>
  </p:clrMapOvr>
  <p:transition>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689" name="内容占位符 3"/>
          <p:cNvPicPr>
            <a:picLocks noGrp="1" noChangeAspect="1"/>
          </p:cNvPicPr>
          <p:nvPr>
            <p:ph idx="1"/>
          </p:nvPr>
        </p:nvPicPr>
        <p:blipFill>
          <a:blip r:embed="rId1"/>
          <a:srcRect l="381"/>
          <a:stretch>
            <a:fillRect/>
          </a:stretch>
        </p:blipFill>
        <p:spPr>
          <a:xfrm>
            <a:off x="107315" y="692785"/>
            <a:ext cx="8963025" cy="4772660"/>
          </a:xfrm>
        </p:spPr>
      </p:pic>
      <p:sp>
        <p:nvSpPr>
          <p:cNvPr id="114690"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5713" name="图片 3"/>
          <p:cNvPicPr>
            <a:picLocks noChangeAspect="1"/>
          </p:cNvPicPr>
          <p:nvPr/>
        </p:nvPicPr>
        <p:blipFill>
          <a:blip r:embed="rId1"/>
          <a:srcRect l="3198"/>
          <a:stretch>
            <a:fillRect/>
          </a:stretch>
        </p:blipFill>
        <p:spPr>
          <a:xfrm>
            <a:off x="107315" y="908685"/>
            <a:ext cx="8914765" cy="4545965"/>
          </a:xfrm>
          <a:prstGeom prst="rect">
            <a:avLst/>
          </a:prstGeom>
          <a:noFill/>
          <a:ln w="9525">
            <a:noFill/>
          </a:ln>
        </p:spPr>
      </p:pic>
      <p:sp>
        <p:nvSpPr>
          <p:cNvPr id="115714"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标题 1087489"/>
          <p:cNvSpPr>
            <a:spLocks noGrp="1"/>
          </p:cNvSpPr>
          <p:nvPr>
            <p:ph type="title"/>
          </p:nvPr>
        </p:nvSpPr>
        <p:spPr/>
        <p:txBody>
          <a:bodyPr anchor="ctr" anchorCtr="0"/>
          <a:p>
            <a:r>
              <a:rPr lang="en-US" altLang="zh-CN" b="1">
                <a:ea typeface="宋体" panose="02010600030101010101" pitchFamily="2" charset="-122"/>
              </a:rPr>
              <a:t>6.6  </a:t>
            </a:r>
            <a:r>
              <a:rPr lang="zh-CN" altLang="en-US" b="1" dirty="0">
                <a:ea typeface="宋体" panose="02010600030101010101" pitchFamily="2" charset="-122"/>
              </a:rPr>
              <a:t>磁盘存储器管理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3906" name="文本占位符 1087490"/>
          <p:cNvSpPr>
            <a:spLocks noGrp="1"/>
          </p:cNvSpPr>
          <p:nvPr>
            <p:ph idx="1"/>
          </p:nvPr>
        </p:nvSpPr>
        <p:spPr/>
        <p:txBody>
          <a:bodyPr anchor="t" anchorCtr="0"/>
          <a:p>
            <a:r>
              <a:rPr lang="zh-CN" altLang="en-US" dirty="0"/>
              <a:t>磁盘存储器：随机读写共享设备，可移动介质</a:t>
            </a:r>
            <a:endParaRPr lang="zh-CN" altLang="en-US" dirty="0"/>
          </a:p>
          <a:p>
            <a:r>
              <a:rPr lang="zh-CN" altLang="en-US" dirty="0"/>
              <a:t>特点:容量大，速度快。</a:t>
            </a:r>
            <a:endParaRPr lang="zh-CN" altLang="en-US" dirty="0"/>
          </a:p>
          <a:p>
            <a:r>
              <a:rPr lang="zh-CN" altLang="en-US" dirty="0"/>
              <a:t>管理要求：合理分配空间、访问效率高，容错能力强。其性能直接影响文件系统的性能指标。 </a:t>
            </a:r>
            <a:endParaRPr lang="zh-CN" altLang="en-US"/>
          </a:p>
        </p:txBody>
      </p:sp>
    </p:spTree>
  </p:cSld>
  <p:clrMapOvr>
    <a:masterClrMapping/>
  </p:clrMapOvr>
  <p:transition>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3525" y="836930"/>
            <a:ext cx="8617585" cy="4848860"/>
          </a:xfrm>
          <a:prstGeom prst="rect">
            <a:avLst/>
          </a:prstGeom>
        </p:spPr>
      </p:pic>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4930" name="文本占位符 1088514"/>
          <p:cNvSpPr>
            <a:spLocks noGrp="1"/>
          </p:cNvSpPr>
          <p:nvPr>
            <p:ph idx="1"/>
          </p:nvPr>
        </p:nvSpPr>
        <p:spPr>
          <a:xfrm>
            <a:off x="266700" y="838200"/>
            <a:ext cx="3297238" cy="2951163"/>
          </a:xfrm>
        </p:spPr>
        <p:txBody>
          <a:bodyPr anchor="t" anchorCtr="0"/>
          <a:p>
            <a:pPr>
              <a:lnSpc>
                <a:spcPct val="90000"/>
              </a:lnSpc>
            </a:pPr>
            <a:r>
              <a:rPr lang="zh-CN" altLang="en-US" sz="2400" dirty="0"/>
              <a:t>数据的组织</a:t>
            </a:r>
            <a:endParaRPr lang="zh-CN" altLang="en-US" sz="2400" dirty="0"/>
          </a:p>
          <a:p>
            <a:pPr lvl="1">
              <a:lnSpc>
                <a:spcPct val="90000"/>
              </a:lnSpc>
            </a:pPr>
            <a:r>
              <a:rPr lang="zh-CN" altLang="en-US" dirty="0"/>
              <a:t>地址格式：驱动器号、磁道号、磁头号、扇区号</a:t>
            </a:r>
            <a:endParaRPr lang="zh-CN" altLang="en-US" dirty="0"/>
          </a:p>
          <a:p>
            <a:pPr>
              <a:lnSpc>
                <a:spcPct val="90000"/>
              </a:lnSpc>
            </a:pPr>
            <a:r>
              <a:rPr lang="zh-CN" altLang="en-US" sz="2400" dirty="0"/>
              <a:t>磁盘的类型</a:t>
            </a:r>
            <a:endParaRPr lang="zh-CN" altLang="en-US" sz="2400" dirty="0"/>
          </a:p>
          <a:p>
            <a:pPr lvl="1">
              <a:lnSpc>
                <a:spcPct val="90000"/>
              </a:lnSpc>
            </a:pPr>
            <a:r>
              <a:rPr lang="zh-CN" altLang="en-US" dirty="0"/>
              <a:t>固定头磁盘</a:t>
            </a:r>
            <a:endParaRPr lang="zh-CN" altLang="en-US" dirty="0"/>
          </a:p>
          <a:p>
            <a:pPr lvl="1">
              <a:lnSpc>
                <a:spcPct val="90000"/>
              </a:lnSpc>
            </a:pPr>
            <a:r>
              <a:rPr lang="zh-CN" altLang="en-US" dirty="0"/>
              <a:t>移动头磁盘</a:t>
            </a:r>
            <a:endParaRPr lang="zh-CN" altLang="en-US" dirty="0"/>
          </a:p>
        </p:txBody>
      </p:sp>
      <p:pic>
        <p:nvPicPr>
          <p:cNvPr id="124931" name="图片 1088515" descr="tu3"/>
          <p:cNvPicPr>
            <a:picLocks noChangeAspect="1"/>
          </p:cNvPicPr>
          <p:nvPr/>
        </p:nvPicPr>
        <p:blipFill>
          <a:blip r:embed="rId1"/>
          <a:srcRect r="1157" b="49120"/>
          <a:stretch>
            <a:fillRect/>
          </a:stretch>
        </p:blipFill>
        <p:spPr>
          <a:xfrm>
            <a:off x="179388" y="4437063"/>
            <a:ext cx="3529012" cy="2314575"/>
          </a:xfrm>
          <a:prstGeom prst="rect">
            <a:avLst/>
          </a:prstGeom>
          <a:noFill/>
          <a:ln w="9525">
            <a:noFill/>
          </a:ln>
        </p:spPr>
      </p:pic>
      <p:pic>
        <p:nvPicPr>
          <p:cNvPr id="124932" name="图片 1088516" descr="tu3"/>
          <p:cNvPicPr>
            <a:picLocks noChangeAspect="1"/>
          </p:cNvPicPr>
          <p:nvPr/>
        </p:nvPicPr>
        <p:blipFill>
          <a:blip r:embed="rId1"/>
          <a:srcRect t="49174" r="1225"/>
          <a:stretch>
            <a:fillRect/>
          </a:stretch>
        </p:blipFill>
        <p:spPr>
          <a:xfrm>
            <a:off x="3708400" y="4437063"/>
            <a:ext cx="3527425" cy="2312987"/>
          </a:xfrm>
          <a:prstGeom prst="rect">
            <a:avLst/>
          </a:prstGeom>
          <a:noFill/>
          <a:ln w="9525">
            <a:noFill/>
          </a:ln>
        </p:spPr>
      </p:pic>
      <p:pic>
        <p:nvPicPr>
          <p:cNvPr id="124933" name="图片 1088517" descr="{I`CY]}S[8U23D[BEZIZ8MC"/>
          <p:cNvPicPr>
            <a:picLocks noChangeAspect="1"/>
          </p:cNvPicPr>
          <p:nvPr/>
        </p:nvPicPr>
        <p:blipFill>
          <a:blip r:embed="rId2"/>
          <a:stretch>
            <a:fillRect/>
          </a:stretch>
        </p:blipFill>
        <p:spPr>
          <a:xfrm>
            <a:off x="3708400" y="476250"/>
            <a:ext cx="5435600" cy="3978275"/>
          </a:xfrm>
          <a:prstGeom prst="rect">
            <a:avLst/>
          </a:prstGeom>
          <a:noFill/>
          <a:ln w="9525">
            <a:noFill/>
          </a:ln>
        </p:spPr>
      </p:pic>
    </p:spTree>
  </p:cSld>
  <p:clrMapOvr>
    <a:masterClrMapping/>
  </p:clrMapOvr>
  <p:transition>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23850" y="980440"/>
            <a:ext cx="8310880" cy="4386580"/>
          </a:xfrm>
          <a:prstGeom prst="rect">
            <a:avLst/>
          </a:prstGeom>
        </p:spPr>
      </p:pic>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5" name="文本框 4"/>
          <p:cNvSpPr txBox="1"/>
          <p:nvPr/>
        </p:nvSpPr>
        <p:spPr>
          <a:xfrm>
            <a:off x="2771775" y="548640"/>
            <a:ext cx="3232150" cy="398780"/>
          </a:xfrm>
          <a:prstGeom prst="rect">
            <a:avLst/>
          </a:prstGeom>
          <a:noFill/>
        </p:spPr>
        <p:txBody>
          <a:bodyPr wrap="square" rtlCol="0">
            <a:spAutoFit/>
          </a:bodyPr>
          <a:p>
            <a:pPr algn="ctr"/>
            <a:r>
              <a:rPr lang="zh-CN" altLang="en-US" sz="2000"/>
              <a:t>如何在磁盘中读</a:t>
            </a:r>
            <a:r>
              <a:rPr lang="en-US" altLang="zh-CN" sz="2000"/>
              <a:t>/</a:t>
            </a:r>
            <a:r>
              <a:rPr lang="zh-CN" altLang="en-US" sz="2000"/>
              <a:t>写数据</a:t>
            </a:r>
            <a:endParaRPr lang="zh-CN" altLang="en-US" sz="2000"/>
          </a:p>
        </p:txBody>
      </p:sp>
    </p:spTree>
  </p:cSld>
  <p:clrMapOvr>
    <a:masterClrMapping/>
  </p:clrMapOvr>
  <p:transition>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971550" y="1124585"/>
            <a:ext cx="7041515" cy="5008245"/>
          </a:xfrm>
          <a:prstGeom prst="rect">
            <a:avLst/>
          </a:prstGeom>
        </p:spPr>
      </p:pic>
      <p:sp>
        <p:nvSpPr>
          <p:cNvPr id="5" name="文本框 4"/>
          <p:cNvSpPr txBox="1"/>
          <p:nvPr/>
        </p:nvSpPr>
        <p:spPr>
          <a:xfrm>
            <a:off x="2771775" y="548640"/>
            <a:ext cx="3232150" cy="398780"/>
          </a:xfrm>
          <a:prstGeom prst="rect">
            <a:avLst/>
          </a:prstGeom>
          <a:noFill/>
        </p:spPr>
        <p:txBody>
          <a:bodyPr wrap="square" rtlCol="0">
            <a:spAutoFit/>
          </a:bodyPr>
          <a:p>
            <a:pPr algn="ctr"/>
            <a:r>
              <a:rPr lang="zh-CN" altLang="en-US" sz="2000"/>
              <a:t>盘面、</a:t>
            </a:r>
            <a:r>
              <a:rPr lang="zh-CN" altLang="en-US" sz="2000"/>
              <a:t>柱面</a:t>
            </a:r>
            <a:endParaRPr lang="zh-CN" altLang="en-US" sz="2000"/>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5" name="文本框 4"/>
          <p:cNvSpPr txBox="1"/>
          <p:nvPr/>
        </p:nvSpPr>
        <p:spPr>
          <a:xfrm>
            <a:off x="2771775" y="476250"/>
            <a:ext cx="3232150" cy="398780"/>
          </a:xfrm>
          <a:prstGeom prst="rect">
            <a:avLst/>
          </a:prstGeom>
          <a:noFill/>
        </p:spPr>
        <p:txBody>
          <a:bodyPr wrap="square" rtlCol="0">
            <a:spAutoFit/>
          </a:bodyPr>
          <a:p>
            <a:pPr algn="ctr"/>
            <a:r>
              <a:rPr lang="zh-CN" altLang="en-US" sz="2000"/>
              <a:t>盘面、</a:t>
            </a:r>
            <a:r>
              <a:rPr lang="zh-CN" altLang="en-US" sz="2000"/>
              <a:t>柱面</a:t>
            </a:r>
            <a:endParaRPr lang="zh-CN" altLang="en-US" sz="2000"/>
          </a:p>
        </p:txBody>
      </p:sp>
      <p:pic>
        <p:nvPicPr>
          <p:cNvPr id="2" name="图片 1"/>
          <p:cNvPicPr>
            <a:picLocks noChangeAspect="1"/>
          </p:cNvPicPr>
          <p:nvPr/>
        </p:nvPicPr>
        <p:blipFill>
          <a:blip r:embed="rId1"/>
          <a:srcRect l="986" t="1298"/>
          <a:stretch>
            <a:fillRect/>
          </a:stretch>
        </p:blipFill>
        <p:spPr>
          <a:xfrm>
            <a:off x="1259840" y="1052830"/>
            <a:ext cx="6866255" cy="5318125"/>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占位符 1027073"/>
          <p:cNvSpPr>
            <a:spLocks noGrp="1"/>
          </p:cNvSpPr>
          <p:nvPr>
            <p:ph idx="1"/>
          </p:nvPr>
        </p:nvSpPr>
        <p:spPr>
          <a:xfrm>
            <a:off x="179388" y="549275"/>
            <a:ext cx="8820150" cy="5975350"/>
          </a:xfrm>
        </p:spPr>
        <p:txBody>
          <a:bodyPr anchor="t" anchorCtr="0"/>
          <a:p>
            <a:pPr marL="533400" indent="-533400"/>
            <a:r>
              <a:rPr lang="zh-CN" altLang="en-US" dirty="0"/>
              <a:t>设备与控制器之间的接口</a:t>
            </a:r>
            <a:endParaRPr lang="zh-CN" altLang="en-US" dirty="0"/>
          </a:p>
          <a:p>
            <a:pPr marL="914400" lvl="1" indent="-457200"/>
            <a:r>
              <a:rPr lang="zh-CN" altLang="en-US" dirty="0"/>
              <a:t>设备不直接同计算机连接，一般是通过专用的电缆线连接控制器与设备。</a:t>
            </a:r>
            <a:endParaRPr lang="zh-CN" altLang="en-US" dirty="0"/>
          </a:p>
          <a:p>
            <a:pPr marL="914400" lvl="1" indent="-457200"/>
            <a:r>
              <a:rPr lang="zh-CN" altLang="en-US" dirty="0"/>
              <a:t>两者传递的信号主要是三类：</a:t>
            </a:r>
            <a:endParaRPr lang="zh-CN" altLang="en-US" dirty="0"/>
          </a:p>
          <a:p>
            <a:pPr marL="1371600" lvl="2" indent="-457200">
              <a:buAutoNum type="circleNumDbPlain"/>
            </a:pPr>
            <a:r>
              <a:rPr lang="zh-CN" altLang="en-US" dirty="0">
                <a:solidFill>
                  <a:srgbClr val="FF0000"/>
                </a:solidFill>
              </a:rPr>
              <a:t>数据信号：</a:t>
            </a:r>
            <a:r>
              <a:rPr lang="zh-CN" altLang="en-US" dirty="0"/>
              <a:t>控制器到设备（输出）、设备到控制器（输入）</a:t>
            </a:r>
            <a:endParaRPr lang="zh-CN" altLang="en-US" dirty="0"/>
          </a:p>
          <a:p>
            <a:pPr marL="1371600" lvl="2" indent="-457200">
              <a:buAutoNum type="circleNumDbPlain"/>
            </a:pPr>
            <a:r>
              <a:rPr lang="zh-CN" altLang="en-US" dirty="0">
                <a:solidFill>
                  <a:srgbClr val="FF0000"/>
                </a:solidFill>
              </a:rPr>
              <a:t>控制信号：</a:t>
            </a:r>
            <a:r>
              <a:rPr lang="zh-CN" altLang="en-US" dirty="0"/>
              <a:t>控制器到设备</a:t>
            </a:r>
            <a:endParaRPr lang="zh-CN" altLang="en-US" dirty="0"/>
          </a:p>
          <a:p>
            <a:pPr marL="1371600" lvl="2" indent="-457200">
              <a:buAutoNum type="circleNumDbPlain"/>
            </a:pPr>
            <a:r>
              <a:rPr lang="zh-CN" altLang="en-US" dirty="0">
                <a:solidFill>
                  <a:srgbClr val="FF0000"/>
                </a:solidFill>
              </a:rPr>
              <a:t>状态信号</a:t>
            </a:r>
            <a:r>
              <a:rPr lang="zh-CN" altLang="en-US" dirty="0"/>
              <a:t>：设备到控制器</a:t>
            </a:r>
            <a:endParaRPr lang="zh-CN" altLang="en-US" dirty="0"/>
          </a:p>
          <a:p>
            <a:pPr marL="914400" lvl="1" indent="-457200"/>
            <a:r>
              <a:rPr lang="zh-CN" altLang="en-US" dirty="0"/>
              <a:t>在小型机和微型机中，控制器一般直接做成印刷电路板插入计算机（在微机中习惯称为卡，如图形加速卡，网卡）</a:t>
            </a:r>
            <a:endParaRPr lang="zh-CN" altLang="en-US" dirty="0"/>
          </a:p>
        </p:txBody>
      </p:sp>
      <p:sp>
        <p:nvSpPr>
          <p:cNvPr id="19458" name="标题 1027074"/>
          <p:cNvSpPr>
            <a:spLocks noGrp="1"/>
          </p:cNvSpPr>
          <p:nvPr>
            <p:ph type="title"/>
          </p:nvPr>
        </p:nvSpPr>
        <p:spPr/>
        <p:txBody>
          <a:bodyPr anchor="ctr" anchorCtr="0"/>
          <a:p>
            <a:r>
              <a:rPr lang="en-US" altLang="zh-CN" b="1">
                <a:latin typeface="宋体" panose="02010600030101010101" pitchFamily="2" charset="-122"/>
                <a:ea typeface="宋体" panose="02010600030101010101" pitchFamily="2" charset="-122"/>
              </a:rPr>
              <a:t>6.1.1  I/O</a:t>
            </a:r>
            <a:r>
              <a:rPr lang="zh-CN" altLang="en-US" b="1" dirty="0">
                <a:latin typeface="宋体" panose="02010600030101010101" pitchFamily="2" charset="-122"/>
                <a:ea typeface="宋体" panose="02010600030101010101" pitchFamily="2" charset="-122"/>
              </a:rPr>
              <a:t>设备</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l="986" t="1298"/>
          <a:stretch>
            <a:fillRect/>
          </a:stretch>
        </p:blipFill>
        <p:spPr>
          <a:xfrm>
            <a:off x="107315" y="1122680"/>
            <a:ext cx="5224145" cy="4281805"/>
          </a:xfrm>
          <a:prstGeom prst="rect">
            <a:avLst/>
          </a:prstGeom>
        </p:spPr>
      </p:pic>
      <p:sp>
        <p:nvSpPr>
          <p:cNvPr id="5" name="文本框 4"/>
          <p:cNvSpPr txBox="1"/>
          <p:nvPr/>
        </p:nvSpPr>
        <p:spPr>
          <a:xfrm>
            <a:off x="2771775" y="476250"/>
            <a:ext cx="3232150" cy="398780"/>
          </a:xfrm>
          <a:prstGeom prst="rect">
            <a:avLst/>
          </a:prstGeom>
          <a:noFill/>
        </p:spPr>
        <p:txBody>
          <a:bodyPr wrap="square" rtlCol="0">
            <a:spAutoFit/>
          </a:bodyPr>
          <a:p>
            <a:pPr algn="ctr"/>
            <a:r>
              <a:rPr lang="zh-CN" altLang="en-US" sz="2000"/>
              <a:t>磁盘的</a:t>
            </a:r>
            <a:r>
              <a:rPr lang="zh-CN" altLang="en-US" sz="2000"/>
              <a:t>物理地址</a:t>
            </a:r>
            <a:endParaRPr lang="zh-CN" altLang="en-US" sz="2000"/>
          </a:p>
        </p:txBody>
      </p:sp>
      <p:sp>
        <p:nvSpPr>
          <p:cNvPr id="6" name="文本框 5"/>
          <p:cNvSpPr txBox="1"/>
          <p:nvPr/>
        </p:nvSpPr>
        <p:spPr>
          <a:xfrm>
            <a:off x="5393055" y="1052830"/>
            <a:ext cx="3643630" cy="1753235"/>
          </a:xfrm>
          <a:prstGeom prst="rect">
            <a:avLst/>
          </a:prstGeom>
          <a:noFill/>
        </p:spPr>
        <p:txBody>
          <a:bodyPr wrap="square" rtlCol="0">
            <a:spAutoFit/>
          </a:bodyPr>
          <a:p>
            <a:r>
              <a:rPr lang="zh-CN" altLang="en-US"/>
              <a:t>可用（</a:t>
            </a:r>
            <a:r>
              <a:rPr lang="zh-CN" altLang="en-US">
                <a:solidFill>
                  <a:srgbClr val="FF0000"/>
                </a:solidFill>
              </a:rPr>
              <a:t>柱面号、盘面号、扇区号</a:t>
            </a:r>
            <a:r>
              <a:rPr lang="zh-CN" altLang="en-US"/>
              <a:t>）来定位任意一个</a:t>
            </a:r>
            <a:r>
              <a:rPr lang="en-US" altLang="zh-CN"/>
              <a:t>“</a:t>
            </a:r>
            <a:r>
              <a:rPr lang="zh-CN" altLang="en-US"/>
              <a:t>磁盘块</a:t>
            </a:r>
            <a:r>
              <a:rPr lang="en-US" altLang="zh-CN"/>
              <a:t>”</a:t>
            </a:r>
            <a:r>
              <a:rPr lang="zh-CN" altLang="en-US"/>
              <a:t>。在</a:t>
            </a:r>
            <a:r>
              <a:rPr lang="en-US" altLang="zh-CN"/>
              <a:t>“</a:t>
            </a:r>
            <a:r>
              <a:rPr lang="zh-CN" altLang="en-US"/>
              <a:t>文件的物理结构</a:t>
            </a:r>
            <a:r>
              <a:rPr lang="en-US" altLang="zh-CN"/>
              <a:t>”</a:t>
            </a:r>
            <a:r>
              <a:rPr lang="zh-CN" altLang="en-US"/>
              <a:t>小节中，我们经常提到文件数据存放在外存中的几号块，这个块号就可以转换成（柱面号、盘面号、扇区号）的</a:t>
            </a:r>
            <a:r>
              <a:rPr lang="zh-CN" altLang="en-US"/>
              <a:t>地址形式。</a:t>
            </a:r>
            <a:endParaRPr lang="zh-CN" altLang="en-US"/>
          </a:p>
        </p:txBody>
      </p:sp>
      <p:sp>
        <p:nvSpPr>
          <p:cNvPr id="7" name="文本框 6"/>
          <p:cNvSpPr txBox="1"/>
          <p:nvPr/>
        </p:nvSpPr>
        <p:spPr>
          <a:xfrm>
            <a:off x="5365115" y="3194685"/>
            <a:ext cx="3671570" cy="2306955"/>
          </a:xfrm>
          <a:prstGeom prst="rect">
            <a:avLst/>
          </a:prstGeom>
          <a:noFill/>
        </p:spPr>
        <p:txBody>
          <a:bodyPr wrap="square" rtlCol="0">
            <a:spAutoFit/>
          </a:bodyPr>
          <a:p>
            <a:r>
              <a:rPr lang="zh-CN" altLang="en-US"/>
              <a:t>可根据该地址读取一个</a:t>
            </a:r>
            <a:r>
              <a:rPr lang="en-US" altLang="zh-CN"/>
              <a:t>“</a:t>
            </a:r>
            <a:r>
              <a:rPr lang="zh-CN" altLang="en-US"/>
              <a:t>块</a:t>
            </a:r>
            <a:r>
              <a:rPr lang="en-US" altLang="zh-CN"/>
              <a:t>”</a:t>
            </a:r>
            <a:endParaRPr lang="en-US" altLang="zh-CN"/>
          </a:p>
          <a:p>
            <a:r>
              <a:rPr lang="en-US" altLang="zh-CN">
                <a:latin typeface="Calibri" panose="020F0502020204030204" charset="0"/>
              </a:rPr>
              <a:t>① </a:t>
            </a:r>
            <a:r>
              <a:rPr lang="zh-CN" altLang="en-US">
                <a:latin typeface="Calibri" panose="020F0502020204030204" charset="0"/>
              </a:rPr>
              <a:t>根据</a:t>
            </a:r>
            <a:r>
              <a:rPr lang="en-US" altLang="zh-CN">
                <a:latin typeface="Calibri" panose="020F0502020204030204" charset="0"/>
              </a:rPr>
              <a:t>“</a:t>
            </a:r>
            <a:r>
              <a:rPr lang="zh-CN" altLang="en-US">
                <a:latin typeface="Calibri" panose="020F0502020204030204" charset="0"/>
              </a:rPr>
              <a:t>柱面号</a:t>
            </a:r>
            <a:r>
              <a:rPr lang="en-US" altLang="zh-CN">
                <a:latin typeface="Calibri" panose="020F0502020204030204" charset="0"/>
              </a:rPr>
              <a:t>”</a:t>
            </a:r>
            <a:r>
              <a:rPr lang="zh-CN" altLang="en-US">
                <a:latin typeface="Calibri" panose="020F0502020204030204" charset="0"/>
              </a:rPr>
              <a:t>移动磁壁，让磁壁指向</a:t>
            </a:r>
            <a:r>
              <a:rPr lang="zh-CN" altLang="en-US">
                <a:latin typeface="Calibri" panose="020F0502020204030204" charset="0"/>
              </a:rPr>
              <a:t>指定柱面；</a:t>
            </a:r>
            <a:endParaRPr lang="zh-CN" altLang="en-US">
              <a:latin typeface="Calibri" panose="020F0502020204030204" charset="0"/>
            </a:endParaRPr>
          </a:p>
          <a:p>
            <a:r>
              <a:rPr lang="zh-CN" altLang="en-US">
                <a:latin typeface="Calibri" panose="020F0502020204030204" charset="0"/>
              </a:rPr>
              <a:t>②激活指定盘面对应的</a:t>
            </a:r>
            <a:r>
              <a:rPr lang="zh-CN" altLang="en-US">
                <a:latin typeface="Calibri" panose="020F0502020204030204" charset="0"/>
              </a:rPr>
              <a:t>磁头；</a:t>
            </a:r>
            <a:endParaRPr lang="zh-CN" altLang="en-US">
              <a:latin typeface="Calibri" panose="020F0502020204030204" charset="0"/>
            </a:endParaRPr>
          </a:p>
          <a:p>
            <a:r>
              <a:rPr lang="zh-CN" altLang="en-US">
                <a:latin typeface="Calibri" panose="020F0502020204030204" charset="0"/>
              </a:rPr>
              <a:t>③磁盘旋转过程中，指定的扇区会从磁头下面划过，这样就完成了对指定扇区的读</a:t>
            </a:r>
            <a:r>
              <a:rPr lang="en-US" altLang="zh-CN">
                <a:latin typeface="Calibri" panose="020F0502020204030204" charset="0"/>
              </a:rPr>
              <a:t>/</a:t>
            </a:r>
            <a:r>
              <a:rPr lang="zh-CN" altLang="en-US">
                <a:latin typeface="Calibri" panose="020F0502020204030204" charset="0"/>
              </a:rPr>
              <a:t>写。</a:t>
            </a:r>
            <a:endParaRPr lang="zh-CN" altLang="en-US">
              <a:latin typeface="Calibri" panose="020F0502020204030204" charset="0"/>
            </a:endParaRPr>
          </a:p>
          <a:p>
            <a:endParaRPr lang="zh-CN" altLang="en-US">
              <a:latin typeface="Calibri" panose="020F0502020204030204" charset="0"/>
            </a:endParaRPr>
          </a:p>
        </p:txBody>
      </p:sp>
    </p:spTree>
  </p:cSld>
  <p:clrMapOvr>
    <a:masterClrMapping/>
  </p:clrMapOvr>
  <p:transition>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标题 1089537"/>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5954" name="文本占位符 1089538"/>
          <p:cNvSpPr>
            <a:spLocks noGrp="1"/>
          </p:cNvSpPr>
          <p:nvPr>
            <p:ph idx="1"/>
          </p:nvPr>
        </p:nvSpPr>
        <p:spPr>
          <a:xfrm>
            <a:off x="155575" y="917575"/>
            <a:ext cx="8988425" cy="5483225"/>
          </a:xfrm>
        </p:spPr>
        <p:txBody>
          <a:bodyPr anchor="t" anchorCtr="0"/>
          <a:p>
            <a:r>
              <a:rPr lang="zh-CN" altLang="en-US" dirty="0"/>
              <a:t>磁盘访问时间</a:t>
            </a:r>
            <a:endParaRPr lang="zh-CN" altLang="en-US" dirty="0"/>
          </a:p>
          <a:p>
            <a:pPr lvl="1"/>
            <a:r>
              <a:rPr lang="zh-CN" altLang="en-US" dirty="0"/>
              <a:t>（1） 寻道时间：与寻道距离成正比</a:t>
            </a:r>
            <a:endParaRPr lang="zh-CN" altLang="en-US" dirty="0"/>
          </a:p>
          <a:p>
            <a:pPr lvl="1"/>
            <a:r>
              <a:rPr lang="zh-CN" altLang="en-US" dirty="0"/>
              <a:t>（2） 旋转延迟时间</a:t>
            </a:r>
            <a:endParaRPr lang="zh-CN" altLang="en-US" dirty="0"/>
          </a:p>
          <a:p>
            <a:pPr lvl="1"/>
            <a:r>
              <a:rPr lang="zh-CN" altLang="en-US" dirty="0"/>
              <a:t>（3） 传输时间</a:t>
            </a:r>
            <a:endParaRPr lang="zh-CN" altLang="en-US" dirty="0"/>
          </a:p>
          <a:p>
            <a:pPr lvl="1"/>
            <a:r>
              <a:rPr lang="zh-CN" altLang="en-US" dirty="0"/>
              <a:t>影响磁盘访问时间的主要参数是</a:t>
            </a:r>
            <a:r>
              <a:rPr lang="zh-CN" altLang="en-US" dirty="0">
                <a:solidFill>
                  <a:srgbClr val="FF0000"/>
                </a:solidFill>
              </a:rPr>
              <a:t>寻道时间</a:t>
            </a:r>
            <a:r>
              <a:rPr lang="zh-CN" altLang="en-US" dirty="0"/>
              <a:t>。</a:t>
            </a:r>
            <a:endParaRPr lang="zh-CN" altLang="en-US" dirty="0"/>
          </a:p>
        </p:txBody>
      </p:sp>
    </p:spTree>
  </p:cSld>
  <p:clrMapOvr>
    <a:masterClrMapping/>
  </p:clrMapOvr>
  <p:transition>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l="3132" t="4823" r="5710" b="3489"/>
          <a:stretch>
            <a:fillRect/>
          </a:stretch>
        </p:blipFill>
        <p:spPr>
          <a:xfrm>
            <a:off x="899795" y="980440"/>
            <a:ext cx="2703830" cy="2658110"/>
          </a:xfrm>
          <a:prstGeom prst="rect">
            <a:avLst/>
          </a:prstGeom>
        </p:spPr>
      </p:pic>
      <p:pic>
        <p:nvPicPr>
          <p:cNvPr id="5" name="图片 4"/>
          <p:cNvPicPr>
            <a:picLocks noChangeAspect="1"/>
          </p:cNvPicPr>
          <p:nvPr/>
        </p:nvPicPr>
        <p:blipFill>
          <a:blip r:embed="rId2"/>
          <a:srcRect l="3376" t="1362" r="3127" b="3000"/>
          <a:stretch>
            <a:fillRect/>
          </a:stretch>
        </p:blipFill>
        <p:spPr>
          <a:xfrm>
            <a:off x="5212080" y="980440"/>
            <a:ext cx="2696210" cy="2646045"/>
          </a:xfrm>
          <a:prstGeom prst="rect">
            <a:avLst/>
          </a:prstGeom>
        </p:spPr>
      </p:pic>
      <p:sp>
        <p:nvSpPr>
          <p:cNvPr id="6" name="右箭头 5"/>
          <p:cNvSpPr/>
          <p:nvPr/>
        </p:nvSpPr>
        <p:spPr>
          <a:xfrm>
            <a:off x="3996055" y="2092960"/>
            <a:ext cx="791845" cy="360045"/>
          </a:xfrm>
          <a:prstGeom prst="rightArrow">
            <a:avLst/>
          </a:prstGeom>
          <a:solidFill>
            <a:schemeClr val="accent2"/>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368300" y="3860800"/>
            <a:ext cx="8452485" cy="1938020"/>
          </a:xfrm>
          <a:prstGeom prst="rect">
            <a:avLst/>
          </a:prstGeom>
          <a:noFill/>
        </p:spPr>
        <p:txBody>
          <a:bodyPr wrap="square" rtlCol="0">
            <a:spAutoFit/>
          </a:bodyPr>
          <a:p>
            <a:r>
              <a:rPr lang="zh-CN" altLang="en-US" sz="2000">
                <a:solidFill>
                  <a:srgbClr val="FF0000"/>
                </a:solidFill>
              </a:rPr>
              <a:t>寻找时间</a:t>
            </a:r>
            <a:r>
              <a:rPr lang="en-US" altLang="zh-CN" sz="2000">
                <a:solidFill>
                  <a:srgbClr val="FF0000"/>
                </a:solidFill>
              </a:rPr>
              <a:t>(</a:t>
            </a:r>
            <a:r>
              <a:rPr lang="zh-CN" altLang="en-US" sz="2000">
                <a:solidFill>
                  <a:srgbClr val="FF0000"/>
                </a:solidFill>
              </a:rPr>
              <a:t>寻道时间</a:t>
            </a:r>
            <a:r>
              <a:rPr lang="en-US" altLang="zh-CN" sz="2000">
                <a:solidFill>
                  <a:srgbClr val="FF0000"/>
                </a:solidFill>
              </a:rPr>
              <a:t>)T</a:t>
            </a:r>
            <a:r>
              <a:rPr lang="en-US" altLang="zh-CN" sz="2000" baseline="-25000">
                <a:solidFill>
                  <a:srgbClr val="FF0000"/>
                </a:solidFill>
              </a:rPr>
              <a:t>S</a:t>
            </a:r>
            <a:r>
              <a:rPr lang="en-US" altLang="zh-CN" sz="2000">
                <a:solidFill>
                  <a:srgbClr val="FF0000"/>
                </a:solidFill>
              </a:rPr>
              <a:t>:</a:t>
            </a:r>
            <a:r>
              <a:rPr lang="en-US" altLang="zh-CN" sz="2000"/>
              <a:t> </a:t>
            </a:r>
            <a:r>
              <a:rPr lang="zh-CN" altLang="en-US" sz="2000"/>
              <a:t>在读</a:t>
            </a:r>
            <a:r>
              <a:rPr lang="en-US" altLang="zh-CN" sz="2000"/>
              <a:t>/</a:t>
            </a:r>
            <a:r>
              <a:rPr lang="zh-CN" altLang="en-US" sz="2000"/>
              <a:t>写数据前，将磁头移动到指定磁道所花的时间。</a:t>
            </a:r>
            <a:endParaRPr lang="zh-CN" altLang="en-US" sz="2000"/>
          </a:p>
          <a:p>
            <a:r>
              <a:rPr lang="zh-CN" altLang="en-US" sz="2000">
                <a:latin typeface="Calibri" panose="020F0502020204030204" charset="0"/>
              </a:rPr>
              <a:t>①</a:t>
            </a:r>
            <a:r>
              <a:rPr lang="en-US" altLang="zh-CN" sz="2000">
                <a:latin typeface="Calibri" panose="020F0502020204030204" charset="0"/>
              </a:rPr>
              <a:t> </a:t>
            </a:r>
            <a:r>
              <a:rPr lang="zh-CN" altLang="en-US" sz="2000">
                <a:latin typeface="Calibri" panose="020F0502020204030204" charset="0"/>
              </a:rPr>
              <a:t>启动磁头臂是需要时间的，假设耗时为</a:t>
            </a:r>
            <a:r>
              <a:rPr lang="en-US" altLang="zh-CN" sz="2000">
                <a:latin typeface="Calibri" panose="020F0502020204030204" charset="0"/>
              </a:rPr>
              <a:t>s</a:t>
            </a:r>
            <a:r>
              <a:rPr lang="zh-CN" altLang="en-US" sz="2000">
                <a:latin typeface="Calibri" panose="020F0502020204030204" charset="0"/>
              </a:rPr>
              <a:t>；</a:t>
            </a:r>
            <a:endParaRPr lang="zh-CN" altLang="en-US" sz="2000">
              <a:latin typeface="Calibri" panose="020F0502020204030204" charset="0"/>
            </a:endParaRPr>
          </a:p>
          <a:p>
            <a:r>
              <a:rPr lang="zh-CN" altLang="en-US" sz="2000">
                <a:latin typeface="Calibri" panose="020F0502020204030204" charset="0"/>
              </a:rPr>
              <a:t>②</a:t>
            </a:r>
            <a:r>
              <a:rPr lang="en-US" altLang="zh-CN" sz="2000">
                <a:latin typeface="Calibri" panose="020F0502020204030204" charset="0"/>
              </a:rPr>
              <a:t> </a:t>
            </a:r>
            <a:r>
              <a:rPr lang="zh-CN" altLang="en-US" sz="2000">
                <a:latin typeface="Calibri" panose="020F0502020204030204" charset="0"/>
              </a:rPr>
              <a:t>移动磁头臂也是需要时间的。假设磁头均匀移动，每跨越一个磁道耗时为</a:t>
            </a:r>
            <a:r>
              <a:rPr lang="en-US" altLang="zh-CN" sz="2000">
                <a:latin typeface="Calibri" panose="020F0502020204030204" charset="0"/>
              </a:rPr>
              <a:t>m</a:t>
            </a:r>
            <a:r>
              <a:rPr lang="zh-CN" altLang="en-US" sz="2000">
                <a:latin typeface="Calibri" panose="020F0502020204030204" charset="0"/>
              </a:rPr>
              <a:t>，总共需要跨越</a:t>
            </a:r>
            <a:r>
              <a:rPr lang="en-US" altLang="zh-CN" sz="2000">
                <a:latin typeface="Calibri" panose="020F0502020204030204" charset="0"/>
              </a:rPr>
              <a:t>n</a:t>
            </a:r>
            <a:r>
              <a:rPr lang="zh-CN" altLang="en-US" sz="2000">
                <a:latin typeface="Calibri" panose="020F0502020204030204" charset="0"/>
              </a:rPr>
              <a:t>道磁道。则：</a:t>
            </a:r>
            <a:endParaRPr lang="zh-CN" altLang="en-US" sz="2000">
              <a:latin typeface="Calibri" panose="020F0502020204030204" charset="0"/>
            </a:endParaRPr>
          </a:p>
          <a:p>
            <a:r>
              <a:rPr lang="zh-CN" altLang="en-US" sz="2000">
                <a:latin typeface="Calibri" panose="020F0502020204030204" charset="0"/>
              </a:rPr>
              <a:t>寻道时间</a:t>
            </a:r>
            <a:r>
              <a:rPr lang="en-US" altLang="zh-CN" sz="2000">
                <a:latin typeface="Calibri" panose="020F0502020204030204" charset="0"/>
              </a:rPr>
              <a:t> T</a:t>
            </a:r>
            <a:r>
              <a:rPr lang="en-US" altLang="zh-CN" sz="2000" baseline="-25000">
                <a:latin typeface="Calibri" panose="020F0502020204030204" charset="0"/>
              </a:rPr>
              <a:t>s</a:t>
            </a:r>
            <a:r>
              <a:rPr lang="en-US" altLang="zh-CN" sz="2000">
                <a:latin typeface="Calibri" panose="020F0502020204030204" charset="0"/>
              </a:rPr>
              <a:t> = s + m *n</a:t>
            </a:r>
            <a:endParaRPr lang="en-US" altLang="zh-CN" sz="2000">
              <a:latin typeface="Calibri" panose="020F0502020204030204" charset="0"/>
            </a:endParaRPr>
          </a:p>
        </p:txBody>
      </p:sp>
      <p:sp>
        <p:nvSpPr>
          <p:cNvPr id="8" name="圆角矩形标注 7"/>
          <p:cNvSpPr/>
          <p:nvPr/>
        </p:nvSpPr>
        <p:spPr>
          <a:xfrm>
            <a:off x="4067810" y="5735955"/>
            <a:ext cx="4320540" cy="664845"/>
          </a:xfrm>
          <a:prstGeom prst="wedgeRoundRectCallout">
            <a:avLst>
              <a:gd name="adj1" fmla="val -60126"/>
              <a:gd name="adj2" fmla="val -8075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现在的硬盘移动一个磁道大约需要</a:t>
            </a:r>
            <a:r>
              <a:rPr lang="en-US" altLang="zh-CN">
                <a:solidFill>
                  <a:schemeClr val="tx1"/>
                </a:solidFill>
              </a:rPr>
              <a:t>0.2ms,</a:t>
            </a:r>
            <a:r>
              <a:rPr lang="zh-CN" altLang="en-US">
                <a:solidFill>
                  <a:schemeClr val="tx1"/>
                </a:solidFill>
              </a:rPr>
              <a:t>磁壁启动时间约为</a:t>
            </a:r>
            <a:r>
              <a:rPr lang="en-US" altLang="zh-CN">
                <a:solidFill>
                  <a:schemeClr val="tx1"/>
                </a:solidFill>
              </a:rPr>
              <a:t>2</a:t>
            </a:r>
            <a:r>
              <a:rPr lang="en-US" altLang="zh-CN">
                <a:solidFill>
                  <a:schemeClr val="tx1"/>
                </a:solidFill>
              </a:rPr>
              <a:t>ms</a:t>
            </a:r>
            <a:endParaRPr lang="en-US" altLang="zh-CN">
              <a:solidFill>
                <a:schemeClr val="tx1"/>
              </a:solidFill>
            </a:endParaRPr>
          </a:p>
        </p:txBody>
      </p:sp>
    </p:spTree>
  </p:cSld>
  <p:clrMapOvr>
    <a:masterClrMapping/>
  </p:clrMapOvr>
  <p:transition>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5" name="图片 4"/>
          <p:cNvPicPr>
            <a:picLocks noChangeAspect="1"/>
          </p:cNvPicPr>
          <p:nvPr/>
        </p:nvPicPr>
        <p:blipFill>
          <a:blip r:embed="rId1"/>
          <a:srcRect l="3376" t="1362" r="3127" b="3000"/>
          <a:stretch>
            <a:fillRect/>
          </a:stretch>
        </p:blipFill>
        <p:spPr>
          <a:xfrm>
            <a:off x="971550" y="981075"/>
            <a:ext cx="2660650" cy="2611120"/>
          </a:xfrm>
          <a:prstGeom prst="rect">
            <a:avLst/>
          </a:prstGeom>
        </p:spPr>
      </p:pic>
      <p:sp>
        <p:nvSpPr>
          <p:cNvPr id="7" name="文本框 6"/>
          <p:cNvSpPr txBox="1"/>
          <p:nvPr/>
        </p:nvSpPr>
        <p:spPr>
          <a:xfrm>
            <a:off x="67945" y="3716655"/>
            <a:ext cx="9007475" cy="2303145"/>
          </a:xfrm>
          <a:prstGeom prst="rect">
            <a:avLst/>
          </a:prstGeom>
          <a:noFill/>
        </p:spPr>
        <p:txBody>
          <a:bodyPr wrap="square" rtlCol="0">
            <a:noAutofit/>
          </a:bodyPr>
          <a:p>
            <a:r>
              <a:rPr lang="zh-CN" altLang="en-US" sz="1800">
                <a:solidFill>
                  <a:srgbClr val="FF0000"/>
                </a:solidFill>
              </a:rPr>
              <a:t>寻找时间</a:t>
            </a:r>
            <a:r>
              <a:rPr lang="en-US" altLang="zh-CN" sz="1800">
                <a:solidFill>
                  <a:srgbClr val="FF0000"/>
                </a:solidFill>
              </a:rPr>
              <a:t>(</a:t>
            </a:r>
            <a:r>
              <a:rPr lang="zh-CN" altLang="en-US" sz="1800">
                <a:solidFill>
                  <a:srgbClr val="FF0000"/>
                </a:solidFill>
              </a:rPr>
              <a:t>寻道时间</a:t>
            </a:r>
            <a:r>
              <a:rPr lang="en-US" altLang="zh-CN" sz="1800">
                <a:solidFill>
                  <a:srgbClr val="FF0000"/>
                </a:solidFill>
              </a:rPr>
              <a:t>)T</a:t>
            </a:r>
            <a:r>
              <a:rPr lang="en-US" altLang="zh-CN" sz="1800" baseline="-25000">
                <a:solidFill>
                  <a:srgbClr val="FF0000"/>
                </a:solidFill>
              </a:rPr>
              <a:t>S</a:t>
            </a:r>
            <a:r>
              <a:rPr lang="en-US" altLang="zh-CN" sz="1800">
                <a:solidFill>
                  <a:srgbClr val="FF0000"/>
                </a:solidFill>
              </a:rPr>
              <a:t>: </a:t>
            </a:r>
            <a:r>
              <a:rPr lang="zh-CN" altLang="en-US" sz="1800"/>
              <a:t>在读</a:t>
            </a:r>
            <a:r>
              <a:rPr lang="en-US" altLang="zh-CN" sz="1800"/>
              <a:t>/</a:t>
            </a:r>
            <a:r>
              <a:rPr lang="zh-CN" altLang="en-US" sz="1800"/>
              <a:t>写数据前，将磁头移动到指定磁道所花的时间。</a:t>
            </a:r>
            <a:endParaRPr lang="zh-CN" altLang="en-US" sz="1800"/>
          </a:p>
          <a:p>
            <a:r>
              <a:rPr lang="zh-CN" altLang="en-US" sz="1800">
                <a:latin typeface="Calibri" panose="020F0502020204030204" charset="0"/>
              </a:rPr>
              <a:t>①</a:t>
            </a:r>
            <a:r>
              <a:rPr lang="en-US" altLang="zh-CN" sz="1800">
                <a:latin typeface="Calibri" panose="020F0502020204030204" charset="0"/>
              </a:rPr>
              <a:t> </a:t>
            </a:r>
            <a:r>
              <a:rPr lang="zh-CN" altLang="en-US" sz="1800">
                <a:latin typeface="Calibri" panose="020F0502020204030204" charset="0"/>
              </a:rPr>
              <a:t>启动磁头臂是需要时间的，假设耗时为</a:t>
            </a:r>
            <a:r>
              <a:rPr lang="en-US" altLang="zh-CN" sz="1800">
                <a:latin typeface="Calibri" panose="020F0502020204030204" charset="0"/>
              </a:rPr>
              <a:t>s</a:t>
            </a:r>
            <a:r>
              <a:rPr lang="zh-CN" altLang="en-US" sz="1800">
                <a:latin typeface="Calibri" panose="020F0502020204030204" charset="0"/>
              </a:rPr>
              <a:t>；</a:t>
            </a:r>
            <a:endParaRPr lang="zh-CN" altLang="en-US" sz="1800">
              <a:latin typeface="Calibri" panose="020F0502020204030204" charset="0"/>
            </a:endParaRPr>
          </a:p>
          <a:p>
            <a:r>
              <a:rPr lang="zh-CN" altLang="en-US" sz="1800">
                <a:latin typeface="Calibri" panose="020F0502020204030204" charset="0"/>
              </a:rPr>
              <a:t>②</a:t>
            </a:r>
            <a:r>
              <a:rPr lang="en-US" altLang="zh-CN" sz="1800">
                <a:latin typeface="Calibri" panose="020F0502020204030204" charset="0"/>
              </a:rPr>
              <a:t> </a:t>
            </a:r>
            <a:r>
              <a:rPr lang="zh-CN" altLang="en-US" sz="1800">
                <a:latin typeface="Calibri" panose="020F0502020204030204" charset="0"/>
              </a:rPr>
              <a:t>移动磁头臂也是需要时间的。假设磁头均匀移动，每跨越一个磁道耗时为</a:t>
            </a:r>
            <a:r>
              <a:rPr lang="en-US" altLang="zh-CN" sz="1800">
                <a:latin typeface="Calibri" panose="020F0502020204030204" charset="0"/>
              </a:rPr>
              <a:t>m</a:t>
            </a:r>
            <a:r>
              <a:rPr lang="zh-CN" altLang="en-US" sz="1800">
                <a:latin typeface="Calibri" panose="020F0502020204030204" charset="0"/>
              </a:rPr>
              <a:t>，总共需要跨越</a:t>
            </a:r>
            <a:r>
              <a:rPr lang="en-US" altLang="zh-CN" sz="1800">
                <a:latin typeface="Calibri" panose="020F0502020204030204" charset="0"/>
              </a:rPr>
              <a:t>n</a:t>
            </a:r>
            <a:r>
              <a:rPr lang="zh-CN" altLang="en-US" sz="1800">
                <a:latin typeface="Calibri" panose="020F0502020204030204" charset="0"/>
              </a:rPr>
              <a:t>道磁道。则：</a:t>
            </a:r>
            <a:endParaRPr lang="zh-CN" altLang="en-US" sz="1800">
              <a:latin typeface="Calibri" panose="020F0502020204030204" charset="0"/>
            </a:endParaRPr>
          </a:p>
          <a:p>
            <a:r>
              <a:rPr lang="zh-CN" altLang="en-US" sz="1800">
                <a:latin typeface="Calibri" panose="020F0502020204030204" charset="0"/>
              </a:rPr>
              <a:t>寻道时间</a:t>
            </a:r>
            <a:r>
              <a:rPr lang="en-US" altLang="zh-CN" sz="1800">
                <a:latin typeface="Calibri" panose="020F0502020204030204" charset="0"/>
              </a:rPr>
              <a:t> T</a:t>
            </a:r>
            <a:r>
              <a:rPr lang="en-US" altLang="zh-CN" sz="1800" baseline="-25000">
                <a:latin typeface="Calibri" panose="020F0502020204030204" charset="0"/>
              </a:rPr>
              <a:t>s</a:t>
            </a:r>
            <a:r>
              <a:rPr lang="en-US" altLang="zh-CN" sz="1800">
                <a:latin typeface="Calibri" panose="020F0502020204030204" charset="0"/>
              </a:rPr>
              <a:t> = s + m*n. </a:t>
            </a:r>
            <a:endParaRPr lang="en-US" altLang="zh-CN" sz="1800">
              <a:latin typeface="Calibri" panose="020F0502020204030204" charset="0"/>
            </a:endParaRPr>
          </a:p>
          <a:p>
            <a:r>
              <a:rPr lang="zh-CN" altLang="en-US" sz="1800">
                <a:solidFill>
                  <a:srgbClr val="FF0000"/>
                </a:solidFill>
                <a:latin typeface="Calibri" panose="020F0502020204030204" charset="0"/>
              </a:rPr>
              <a:t>延迟时间</a:t>
            </a:r>
            <a:r>
              <a:rPr lang="en-US" altLang="zh-CN" sz="1800">
                <a:solidFill>
                  <a:srgbClr val="FF0000"/>
                </a:solidFill>
                <a:latin typeface="Calibri" panose="020F0502020204030204" charset="0"/>
              </a:rPr>
              <a:t>T</a:t>
            </a:r>
            <a:r>
              <a:rPr lang="en-US" altLang="zh-CN" sz="1800" baseline="-25000">
                <a:solidFill>
                  <a:srgbClr val="FF0000"/>
                </a:solidFill>
                <a:latin typeface="Calibri" panose="020F0502020204030204" charset="0"/>
              </a:rPr>
              <a:t>R</a:t>
            </a:r>
            <a:r>
              <a:rPr lang="en-US" altLang="zh-CN" sz="1800">
                <a:solidFill>
                  <a:srgbClr val="FF0000"/>
                </a:solidFill>
                <a:latin typeface="Calibri" panose="020F0502020204030204" charset="0"/>
              </a:rPr>
              <a:t>: </a:t>
            </a:r>
            <a:r>
              <a:rPr lang="zh-CN" altLang="en-US" sz="1800">
                <a:latin typeface="Calibri" panose="020F0502020204030204" charset="0"/>
              </a:rPr>
              <a:t>通过旋转磁盘，使磁头定位到目标扇区所需要的时间，设磁盘转速为</a:t>
            </a:r>
            <a:r>
              <a:rPr lang="en-US" altLang="zh-CN" sz="1800">
                <a:latin typeface="Calibri" panose="020F0502020204030204" charset="0"/>
              </a:rPr>
              <a:t>r (</a:t>
            </a:r>
            <a:r>
              <a:rPr lang="zh-CN" altLang="en-US" sz="1800">
                <a:latin typeface="Calibri" panose="020F0502020204030204" charset="0"/>
              </a:rPr>
              <a:t>单位：转</a:t>
            </a:r>
            <a:r>
              <a:rPr lang="en-US" altLang="zh-CN" sz="1800">
                <a:latin typeface="Calibri" panose="020F0502020204030204" charset="0"/>
              </a:rPr>
              <a:t>/</a:t>
            </a:r>
            <a:r>
              <a:rPr lang="zh-CN" altLang="en-US" sz="1800">
                <a:latin typeface="Calibri" panose="020F0502020204030204" charset="0"/>
              </a:rPr>
              <a:t>秒，或</a:t>
            </a:r>
            <a:r>
              <a:rPr lang="en-US" altLang="zh-CN" sz="1800">
                <a:latin typeface="Calibri" panose="020F0502020204030204" charset="0"/>
              </a:rPr>
              <a:t> </a:t>
            </a:r>
            <a:r>
              <a:rPr lang="zh-CN" altLang="en-US" sz="1800">
                <a:latin typeface="Calibri" panose="020F0502020204030204" charset="0"/>
              </a:rPr>
              <a:t>转</a:t>
            </a:r>
            <a:r>
              <a:rPr lang="en-US" altLang="zh-CN" sz="1800">
                <a:latin typeface="Calibri" panose="020F0502020204030204" charset="0"/>
              </a:rPr>
              <a:t>/</a:t>
            </a:r>
            <a:r>
              <a:rPr lang="zh-CN" altLang="en-US" sz="1800">
                <a:latin typeface="Calibri" panose="020F0502020204030204" charset="0"/>
              </a:rPr>
              <a:t>分</a:t>
            </a:r>
            <a:r>
              <a:rPr lang="en-US" altLang="zh-CN" sz="1800">
                <a:latin typeface="Calibri" panose="020F0502020204030204" charset="0"/>
              </a:rPr>
              <a:t>)</a:t>
            </a:r>
            <a:r>
              <a:rPr lang="zh-CN" altLang="en-US" sz="1800">
                <a:latin typeface="Calibri" panose="020F0502020204030204" charset="0"/>
              </a:rPr>
              <a:t>，则平均所需的延迟时间</a:t>
            </a:r>
            <a:r>
              <a:rPr lang="en-US" altLang="zh-CN" sz="1800">
                <a:latin typeface="Calibri" panose="020F0502020204030204" charset="0"/>
              </a:rPr>
              <a:t> T</a:t>
            </a:r>
            <a:r>
              <a:rPr lang="en-US" altLang="zh-CN" sz="1800" baseline="-25000">
                <a:latin typeface="Calibri" panose="020F0502020204030204" charset="0"/>
              </a:rPr>
              <a:t>R </a:t>
            </a:r>
            <a:r>
              <a:rPr lang="en-US" altLang="zh-CN" sz="1800">
                <a:latin typeface="Calibri" panose="020F0502020204030204" charset="0"/>
              </a:rPr>
              <a:t>= (1/2)</a:t>
            </a:r>
            <a:r>
              <a:rPr lang="en-US" altLang="zh-CN" sz="1800">
                <a:latin typeface="微软雅黑" panose="020B0503020204020204" charset="-122"/>
                <a:ea typeface="微软雅黑" panose="020B0503020204020204" charset="-122"/>
              </a:rPr>
              <a:t>∗(1/r) = 1/2r</a:t>
            </a:r>
            <a:endParaRPr lang="en-US" altLang="zh-CN" sz="1800">
              <a:latin typeface="微软雅黑" panose="020B0503020204020204" charset="-122"/>
              <a:ea typeface="微软雅黑" panose="020B0503020204020204" charset="-122"/>
            </a:endParaRPr>
          </a:p>
        </p:txBody>
      </p:sp>
      <p:sp>
        <p:nvSpPr>
          <p:cNvPr id="2" name="圆角矩形标注 1"/>
          <p:cNvSpPr/>
          <p:nvPr/>
        </p:nvSpPr>
        <p:spPr>
          <a:xfrm>
            <a:off x="395605" y="5951855"/>
            <a:ext cx="3641090" cy="782320"/>
          </a:xfrm>
          <a:prstGeom prst="wedgeRoundRectCallout">
            <a:avLst>
              <a:gd name="adj1" fmla="val -4566"/>
              <a:gd name="adj2" fmla="val -7171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1/r </a:t>
            </a:r>
            <a:r>
              <a:rPr lang="zh-CN" altLang="en-US">
                <a:solidFill>
                  <a:schemeClr val="tx1"/>
                </a:solidFill>
              </a:rPr>
              <a:t>就是转一圈需要的时间。找到目标扇区平均需要转动半圈，因此再乘以</a:t>
            </a:r>
            <a:r>
              <a:rPr lang="en-US" altLang="zh-CN">
                <a:solidFill>
                  <a:schemeClr val="tx1"/>
                </a:solidFill>
              </a:rPr>
              <a:t>1/2</a:t>
            </a:r>
            <a:endParaRPr lang="en-US" altLang="zh-CN">
              <a:solidFill>
                <a:schemeClr val="tx1"/>
              </a:solidFill>
            </a:endParaRPr>
          </a:p>
        </p:txBody>
      </p:sp>
      <p:sp>
        <p:nvSpPr>
          <p:cNvPr id="4" name="圆角矩形标注 3"/>
          <p:cNvSpPr/>
          <p:nvPr/>
        </p:nvSpPr>
        <p:spPr>
          <a:xfrm>
            <a:off x="4644390" y="5952490"/>
            <a:ext cx="3909695" cy="781685"/>
          </a:xfrm>
          <a:prstGeom prst="wedgeRoundRectCallout">
            <a:avLst>
              <a:gd name="adj1" fmla="val -4566"/>
              <a:gd name="adj2" fmla="val -7171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磁盘的典型转速为</a:t>
            </a:r>
            <a:r>
              <a:rPr lang="en-US" altLang="zh-CN">
                <a:solidFill>
                  <a:schemeClr val="tx1"/>
                </a:solidFill>
              </a:rPr>
              <a:t>5400 </a:t>
            </a:r>
            <a:r>
              <a:rPr lang="zh-CN" altLang="en-US">
                <a:solidFill>
                  <a:schemeClr val="tx1"/>
                </a:solidFill>
              </a:rPr>
              <a:t>转</a:t>
            </a:r>
            <a:r>
              <a:rPr lang="en-US" altLang="zh-CN">
                <a:solidFill>
                  <a:schemeClr val="tx1"/>
                </a:solidFill>
              </a:rPr>
              <a:t>/</a:t>
            </a:r>
            <a:r>
              <a:rPr lang="zh-CN" altLang="en-US">
                <a:solidFill>
                  <a:schemeClr val="tx1"/>
                </a:solidFill>
              </a:rPr>
              <a:t>分，</a:t>
            </a:r>
            <a:r>
              <a:rPr lang="en-US" altLang="zh-CN">
                <a:solidFill>
                  <a:schemeClr val="tx1"/>
                </a:solidFill>
              </a:rPr>
              <a:t> </a:t>
            </a:r>
            <a:r>
              <a:rPr lang="zh-CN" altLang="en-US">
                <a:solidFill>
                  <a:schemeClr val="tx1"/>
                </a:solidFill>
              </a:rPr>
              <a:t>或</a:t>
            </a:r>
            <a:r>
              <a:rPr lang="en-US" altLang="zh-CN">
                <a:solidFill>
                  <a:schemeClr val="tx1"/>
                </a:solidFill>
              </a:rPr>
              <a:t> 7200 </a:t>
            </a:r>
            <a:r>
              <a:rPr lang="zh-CN" altLang="en-US">
                <a:solidFill>
                  <a:schemeClr val="tx1"/>
                </a:solidFill>
              </a:rPr>
              <a:t>转</a:t>
            </a:r>
            <a:r>
              <a:rPr lang="en-US" altLang="zh-CN">
                <a:solidFill>
                  <a:schemeClr val="tx1"/>
                </a:solidFill>
              </a:rPr>
              <a:t>/</a:t>
            </a:r>
            <a:r>
              <a:rPr lang="zh-CN" altLang="en-US">
                <a:solidFill>
                  <a:schemeClr val="tx1"/>
                </a:solidFill>
              </a:rPr>
              <a:t>分，转速越高，延迟时间</a:t>
            </a:r>
            <a:r>
              <a:rPr lang="zh-CN" altLang="en-US">
                <a:solidFill>
                  <a:schemeClr val="tx1"/>
                </a:solidFill>
              </a:rPr>
              <a:t>越小</a:t>
            </a:r>
            <a:endParaRPr lang="zh-CN" altLang="en-US">
              <a:solidFill>
                <a:schemeClr val="tx1"/>
              </a:solidFill>
            </a:endParaRPr>
          </a:p>
        </p:txBody>
      </p:sp>
      <p:pic>
        <p:nvPicPr>
          <p:cNvPr id="6" name="图片 5"/>
          <p:cNvPicPr>
            <a:picLocks noChangeAspect="1"/>
          </p:cNvPicPr>
          <p:nvPr/>
        </p:nvPicPr>
        <p:blipFill>
          <a:blip r:embed="rId2"/>
          <a:srcRect l="5050" t="4600" r="3850" b="2132"/>
          <a:stretch>
            <a:fillRect/>
          </a:stretch>
        </p:blipFill>
        <p:spPr>
          <a:xfrm>
            <a:off x="5292090" y="967105"/>
            <a:ext cx="2660015" cy="2625090"/>
          </a:xfrm>
          <a:prstGeom prst="rect">
            <a:avLst/>
          </a:prstGeom>
        </p:spPr>
      </p:pic>
      <p:sp>
        <p:nvSpPr>
          <p:cNvPr id="8" name="右箭头 7"/>
          <p:cNvSpPr/>
          <p:nvPr/>
        </p:nvSpPr>
        <p:spPr>
          <a:xfrm>
            <a:off x="4065905" y="2060575"/>
            <a:ext cx="791845" cy="360045"/>
          </a:xfrm>
          <a:prstGeom prst="rightArrow">
            <a:avLst/>
          </a:prstGeom>
          <a:solidFill>
            <a:schemeClr val="accent2"/>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2" grpId="1" animBg="1"/>
      <p:bldP spid="4"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6" name="图片 5"/>
          <p:cNvPicPr>
            <a:picLocks noChangeAspect="1"/>
          </p:cNvPicPr>
          <p:nvPr/>
        </p:nvPicPr>
        <p:blipFill>
          <a:blip r:embed="rId1"/>
          <a:srcRect l="5050" t="4600" r="3850" b="2132"/>
          <a:stretch>
            <a:fillRect/>
          </a:stretch>
        </p:blipFill>
        <p:spPr>
          <a:xfrm>
            <a:off x="179705" y="1556385"/>
            <a:ext cx="2978150" cy="2939415"/>
          </a:xfrm>
          <a:prstGeom prst="rect">
            <a:avLst/>
          </a:prstGeom>
        </p:spPr>
      </p:pic>
      <p:sp>
        <p:nvSpPr>
          <p:cNvPr id="7" name="文本框 6"/>
          <p:cNvSpPr txBox="1"/>
          <p:nvPr/>
        </p:nvSpPr>
        <p:spPr>
          <a:xfrm>
            <a:off x="3636010" y="1052830"/>
            <a:ext cx="5288280" cy="4268470"/>
          </a:xfrm>
          <a:prstGeom prst="rect">
            <a:avLst/>
          </a:prstGeom>
          <a:noFill/>
        </p:spPr>
        <p:txBody>
          <a:bodyPr wrap="square" rtlCol="0">
            <a:noAutofit/>
          </a:bodyPr>
          <a:p>
            <a:r>
              <a:rPr lang="zh-CN" altLang="en-US" sz="1800">
                <a:solidFill>
                  <a:srgbClr val="FF0000"/>
                </a:solidFill>
              </a:rPr>
              <a:t>寻找时间</a:t>
            </a:r>
            <a:r>
              <a:rPr lang="en-US" altLang="zh-CN" sz="1800">
                <a:solidFill>
                  <a:srgbClr val="FF0000"/>
                </a:solidFill>
              </a:rPr>
              <a:t>(</a:t>
            </a:r>
            <a:r>
              <a:rPr lang="zh-CN" altLang="en-US" sz="1800">
                <a:solidFill>
                  <a:srgbClr val="FF0000"/>
                </a:solidFill>
              </a:rPr>
              <a:t>寻道时间</a:t>
            </a:r>
            <a:r>
              <a:rPr lang="en-US" altLang="zh-CN" sz="1800">
                <a:solidFill>
                  <a:srgbClr val="FF0000"/>
                </a:solidFill>
              </a:rPr>
              <a:t>)T</a:t>
            </a:r>
            <a:r>
              <a:rPr lang="en-US" altLang="zh-CN" sz="1800" baseline="-25000">
                <a:solidFill>
                  <a:srgbClr val="FF0000"/>
                </a:solidFill>
              </a:rPr>
              <a:t>S</a:t>
            </a:r>
            <a:r>
              <a:rPr lang="en-US" altLang="zh-CN" sz="1800">
                <a:solidFill>
                  <a:srgbClr val="FF0000"/>
                </a:solidFill>
              </a:rPr>
              <a:t>:</a:t>
            </a:r>
            <a:r>
              <a:rPr lang="en-US" altLang="zh-CN" sz="1800"/>
              <a:t> </a:t>
            </a:r>
            <a:r>
              <a:rPr lang="zh-CN" altLang="en-US" sz="1800"/>
              <a:t>在读</a:t>
            </a:r>
            <a:r>
              <a:rPr lang="en-US" altLang="zh-CN" sz="1800"/>
              <a:t>/</a:t>
            </a:r>
            <a:r>
              <a:rPr lang="zh-CN" altLang="en-US" sz="1800"/>
              <a:t>写数据前，将磁头移动到指定磁道所花的时间。</a:t>
            </a:r>
            <a:endParaRPr lang="zh-CN" altLang="en-US" sz="1800"/>
          </a:p>
          <a:p>
            <a:r>
              <a:rPr lang="zh-CN" altLang="en-US" sz="1800">
                <a:latin typeface="Calibri" panose="020F0502020204030204" charset="0"/>
              </a:rPr>
              <a:t>①</a:t>
            </a:r>
            <a:r>
              <a:rPr lang="en-US" altLang="zh-CN" sz="1800">
                <a:latin typeface="Calibri" panose="020F0502020204030204" charset="0"/>
              </a:rPr>
              <a:t> </a:t>
            </a:r>
            <a:r>
              <a:rPr lang="zh-CN" altLang="en-US" sz="1800">
                <a:latin typeface="Calibri" panose="020F0502020204030204" charset="0"/>
              </a:rPr>
              <a:t>启动磁头臂是需要时间的，假设耗时为</a:t>
            </a:r>
            <a:r>
              <a:rPr lang="en-US" altLang="zh-CN" sz="1800">
                <a:latin typeface="Calibri" panose="020F0502020204030204" charset="0"/>
              </a:rPr>
              <a:t>s</a:t>
            </a:r>
            <a:r>
              <a:rPr lang="zh-CN" altLang="en-US" sz="1800">
                <a:latin typeface="Calibri" panose="020F0502020204030204" charset="0"/>
              </a:rPr>
              <a:t>；</a:t>
            </a:r>
            <a:endParaRPr lang="zh-CN" altLang="en-US" sz="1800">
              <a:latin typeface="Calibri" panose="020F0502020204030204" charset="0"/>
            </a:endParaRPr>
          </a:p>
          <a:p>
            <a:r>
              <a:rPr lang="zh-CN" altLang="en-US" sz="1800">
                <a:latin typeface="Calibri" panose="020F0502020204030204" charset="0"/>
              </a:rPr>
              <a:t>②</a:t>
            </a:r>
            <a:r>
              <a:rPr lang="en-US" altLang="zh-CN" sz="1800">
                <a:latin typeface="Calibri" panose="020F0502020204030204" charset="0"/>
              </a:rPr>
              <a:t> </a:t>
            </a:r>
            <a:r>
              <a:rPr lang="zh-CN" altLang="en-US" sz="1800">
                <a:latin typeface="Calibri" panose="020F0502020204030204" charset="0"/>
              </a:rPr>
              <a:t>移动磁头臂也是需要时间的。假设磁头均匀移动，每跨越一个磁道耗时为</a:t>
            </a:r>
            <a:r>
              <a:rPr lang="en-US" altLang="zh-CN" sz="1800">
                <a:latin typeface="Calibri" panose="020F0502020204030204" charset="0"/>
              </a:rPr>
              <a:t>m</a:t>
            </a:r>
            <a:r>
              <a:rPr lang="zh-CN" altLang="en-US" sz="1800">
                <a:latin typeface="Calibri" panose="020F0502020204030204" charset="0"/>
              </a:rPr>
              <a:t>，总共需要跨越</a:t>
            </a:r>
            <a:r>
              <a:rPr lang="en-US" altLang="zh-CN" sz="1800">
                <a:latin typeface="Calibri" panose="020F0502020204030204" charset="0"/>
              </a:rPr>
              <a:t>n</a:t>
            </a:r>
            <a:r>
              <a:rPr lang="zh-CN" altLang="en-US" sz="1800">
                <a:latin typeface="Calibri" panose="020F0502020204030204" charset="0"/>
              </a:rPr>
              <a:t>道磁道。则：</a:t>
            </a:r>
            <a:endParaRPr lang="zh-CN" altLang="en-US" sz="1800">
              <a:latin typeface="Calibri" panose="020F0502020204030204" charset="0"/>
            </a:endParaRPr>
          </a:p>
          <a:p>
            <a:r>
              <a:rPr lang="zh-CN" altLang="en-US" sz="1800">
                <a:latin typeface="Calibri" panose="020F0502020204030204" charset="0"/>
              </a:rPr>
              <a:t>寻道时间</a:t>
            </a:r>
            <a:r>
              <a:rPr lang="en-US" altLang="zh-CN" sz="1800">
                <a:latin typeface="Calibri" panose="020F0502020204030204" charset="0"/>
              </a:rPr>
              <a:t> T</a:t>
            </a:r>
            <a:r>
              <a:rPr lang="en-US" altLang="zh-CN" sz="1800" baseline="-25000">
                <a:latin typeface="Calibri" panose="020F0502020204030204" charset="0"/>
              </a:rPr>
              <a:t>s</a:t>
            </a:r>
            <a:r>
              <a:rPr lang="en-US" altLang="zh-CN" sz="1800">
                <a:latin typeface="Calibri" panose="020F0502020204030204" charset="0"/>
              </a:rPr>
              <a:t> = s + m*n. </a:t>
            </a:r>
            <a:endParaRPr lang="en-US" altLang="zh-CN" sz="1800">
              <a:latin typeface="Calibri" panose="020F0502020204030204" charset="0"/>
            </a:endParaRPr>
          </a:p>
          <a:p>
            <a:r>
              <a:rPr lang="zh-CN" altLang="en-US" sz="1800">
                <a:solidFill>
                  <a:srgbClr val="FF0000"/>
                </a:solidFill>
                <a:latin typeface="Calibri" panose="020F0502020204030204" charset="0"/>
              </a:rPr>
              <a:t>延迟时间</a:t>
            </a:r>
            <a:r>
              <a:rPr lang="en-US" altLang="zh-CN" sz="1800">
                <a:solidFill>
                  <a:srgbClr val="FF0000"/>
                </a:solidFill>
                <a:latin typeface="Calibri" panose="020F0502020204030204" charset="0"/>
              </a:rPr>
              <a:t>T</a:t>
            </a:r>
            <a:r>
              <a:rPr lang="en-US" altLang="zh-CN" sz="1800" baseline="-25000">
                <a:solidFill>
                  <a:srgbClr val="FF0000"/>
                </a:solidFill>
                <a:latin typeface="Calibri" panose="020F0502020204030204" charset="0"/>
              </a:rPr>
              <a:t>R</a:t>
            </a:r>
            <a:r>
              <a:rPr lang="en-US" altLang="zh-CN" sz="1800">
                <a:solidFill>
                  <a:srgbClr val="FF0000"/>
                </a:solidFill>
                <a:latin typeface="Calibri" panose="020F0502020204030204" charset="0"/>
              </a:rPr>
              <a:t>: </a:t>
            </a:r>
            <a:r>
              <a:rPr lang="zh-CN" altLang="en-US" sz="1800">
                <a:latin typeface="Calibri" panose="020F0502020204030204" charset="0"/>
              </a:rPr>
              <a:t>通过旋转磁盘，使磁头定位到目标扇区所需要的时间，设磁盘转速为</a:t>
            </a:r>
            <a:r>
              <a:rPr lang="en-US" altLang="zh-CN" sz="1800">
                <a:latin typeface="Calibri" panose="020F0502020204030204" charset="0"/>
              </a:rPr>
              <a:t>r (</a:t>
            </a:r>
            <a:r>
              <a:rPr lang="zh-CN" altLang="en-US" sz="1800">
                <a:latin typeface="Calibri" panose="020F0502020204030204" charset="0"/>
              </a:rPr>
              <a:t>单位：转</a:t>
            </a:r>
            <a:r>
              <a:rPr lang="en-US" altLang="zh-CN" sz="1800">
                <a:latin typeface="Calibri" panose="020F0502020204030204" charset="0"/>
              </a:rPr>
              <a:t>/</a:t>
            </a:r>
            <a:r>
              <a:rPr lang="zh-CN" altLang="en-US" sz="1800">
                <a:latin typeface="Calibri" panose="020F0502020204030204" charset="0"/>
              </a:rPr>
              <a:t>秒，或</a:t>
            </a:r>
            <a:r>
              <a:rPr lang="en-US" altLang="zh-CN" sz="1800">
                <a:latin typeface="Calibri" panose="020F0502020204030204" charset="0"/>
              </a:rPr>
              <a:t> </a:t>
            </a:r>
            <a:r>
              <a:rPr lang="zh-CN" altLang="en-US" sz="1800">
                <a:latin typeface="Calibri" panose="020F0502020204030204" charset="0"/>
              </a:rPr>
              <a:t>转</a:t>
            </a:r>
            <a:r>
              <a:rPr lang="en-US" altLang="zh-CN" sz="1800">
                <a:latin typeface="Calibri" panose="020F0502020204030204" charset="0"/>
              </a:rPr>
              <a:t>/</a:t>
            </a:r>
            <a:r>
              <a:rPr lang="zh-CN" altLang="en-US" sz="1800">
                <a:latin typeface="Calibri" panose="020F0502020204030204" charset="0"/>
              </a:rPr>
              <a:t>分</a:t>
            </a:r>
            <a:r>
              <a:rPr lang="en-US" altLang="zh-CN" sz="1800">
                <a:latin typeface="Calibri" panose="020F0502020204030204" charset="0"/>
              </a:rPr>
              <a:t>)</a:t>
            </a:r>
            <a:r>
              <a:rPr lang="zh-CN" altLang="en-US" sz="1800">
                <a:latin typeface="Calibri" panose="020F0502020204030204" charset="0"/>
              </a:rPr>
              <a:t>，则平均所需的延迟时间</a:t>
            </a:r>
            <a:r>
              <a:rPr lang="en-US" altLang="zh-CN" sz="1800">
                <a:latin typeface="Calibri" panose="020F0502020204030204" charset="0"/>
              </a:rPr>
              <a:t> </a:t>
            </a:r>
            <a:r>
              <a:rPr lang="en-US" altLang="zh-CN" sz="1800">
                <a:latin typeface="Times New Roman" panose="02020603050405020304" pitchFamily="18" charset="0"/>
                <a:cs typeface="Times New Roman" panose="02020603050405020304" pitchFamily="18" charset="0"/>
              </a:rPr>
              <a:t>T</a:t>
            </a:r>
            <a:r>
              <a:rPr lang="en-US" altLang="zh-CN" sz="1800" baseline="-25000">
                <a:latin typeface="Times New Roman" panose="02020603050405020304" pitchFamily="18" charset="0"/>
                <a:cs typeface="Times New Roman" panose="02020603050405020304" pitchFamily="18" charset="0"/>
              </a:rPr>
              <a:t>R </a:t>
            </a:r>
            <a:r>
              <a:rPr lang="en-US" altLang="zh-CN" sz="1800">
                <a:latin typeface="Times New Roman" panose="02020603050405020304" pitchFamily="18" charset="0"/>
                <a:cs typeface="Times New Roman" panose="02020603050405020304" pitchFamily="18" charset="0"/>
              </a:rPr>
              <a:t>= (1/2)</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en-US" altLang="zh-CN" sz="1800">
                <a:latin typeface="Times New Roman" panose="02020603050405020304" pitchFamily="18" charset="0"/>
                <a:ea typeface="微软雅黑" panose="020B0503020204020204" charset="-122"/>
                <a:cs typeface="Times New Roman" panose="02020603050405020304" pitchFamily="18" charset="0"/>
              </a:rPr>
              <a:t>(1/r) = 1/2r</a:t>
            </a:r>
            <a:endParaRPr lang="en-US" altLang="zh-CN" sz="1800">
              <a:latin typeface="Times New Roman" panose="02020603050405020304" pitchFamily="18" charset="0"/>
              <a:ea typeface="微软雅黑" panose="020B0503020204020204" charset="-122"/>
              <a:cs typeface="Times New Roman" panose="02020603050405020304" pitchFamily="18" charset="0"/>
            </a:endParaRPr>
          </a:p>
          <a:p>
            <a:r>
              <a:rPr lang="zh-CN" altLang="en-US" sz="1800">
                <a:solidFill>
                  <a:srgbClr val="FF0000"/>
                </a:solidFill>
                <a:latin typeface="Calibri" panose="020F0502020204030204" charset="0"/>
              </a:rPr>
              <a:t>传输时间T</a:t>
            </a:r>
            <a:r>
              <a:rPr lang="zh-CN" altLang="en-US" sz="1800" baseline="-25000">
                <a:solidFill>
                  <a:srgbClr val="FF0000"/>
                </a:solidFill>
                <a:latin typeface="Calibri" panose="020F0502020204030204" charset="0"/>
              </a:rPr>
              <a:t>t</a:t>
            </a:r>
            <a:r>
              <a:rPr lang="zh-CN" altLang="en-US" sz="1800">
                <a:solidFill>
                  <a:srgbClr val="FF0000"/>
                </a:solidFill>
                <a:latin typeface="Calibri" panose="020F0502020204030204" charset="0"/>
              </a:rPr>
              <a:t>:</a:t>
            </a:r>
            <a:r>
              <a:rPr lang="en-US" altLang="zh-CN" sz="1800">
                <a:latin typeface="Calibri" panose="020F0502020204030204" charset="0"/>
              </a:rPr>
              <a:t> </a:t>
            </a:r>
            <a:r>
              <a:rPr lang="zh-CN" altLang="en-US" sz="1800">
                <a:latin typeface="Calibri" panose="020F0502020204030204" charset="0"/>
              </a:rPr>
              <a:t>从磁盘读出或向磁盘写入数据所经历的时间，假设磁盘转速为</a:t>
            </a:r>
            <a:r>
              <a:rPr lang="en-US" altLang="zh-CN" sz="1800">
                <a:latin typeface="Calibri" panose="020F0502020204030204" charset="0"/>
              </a:rPr>
              <a:t>r</a:t>
            </a:r>
            <a:r>
              <a:rPr lang="zh-CN" altLang="en-US" sz="1800">
                <a:latin typeface="Calibri" panose="020F0502020204030204" charset="0"/>
              </a:rPr>
              <a:t>，此次读</a:t>
            </a:r>
            <a:r>
              <a:rPr lang="en-US" altLang="zh-CN" sz="1800">
                <a:latin typeface="Calibri" panose="020F0502020204030204" charset="0"/>
              </a:rPr>
              <a:t>/</a:t>
            </a:r>
            <a:r>
              <a:rPr lang="zh-CN" altLang="en-US" sz="1800">
                <a:latin typeface="Calibri" panose="020F0502020204030204" charset="0"/>
              </a:rPr>
              <a:t>写的字节数为</a:t>
            </a:r>
            <a:r>
              <a:rPr lang="en-US" altLang="zh-CN" sz="1800">
                <a:latin typeface="Calibri" panose="020F0502020204030204" charset="0"/>
              </a:rPr>
              <a:t>b</a:t>
            </a:r>
            <a:r>
              <a:rPr lang="zh-CN" altLang="en-US" sz="1800">
                <a:latin typeface="Calibri" panose="020F0502020204030204" charset="0"/>
              </a:rPr>
              <a:t>，每个磁道上的字节数为</a:t>
            </a:r>
            <a:r>
              <a:rPr lang="en-US" altLang="zh-CN" sz="1800">
                <a:latin typeface="Calibri" panose="020F0502020204030204" charset="0"/>
              </a:rPr>
              <a:t>N</a:t>
            </a:r>
            <a:r>
              <a:rPr lang="zh-CN" altLang="en-US" sz="1800">
                <a:latin typeface="Calibri" panose="020F0502020204030204" charset="0"/>
              </a:rPr>
              <a:t>，</a:t>
            </a:r>
            <a:r>
              <a:rPr lang="zh-CN" altLang="en-US" sz="1800">
                <a:latin typeface="Calibri" panose="020F0502020204030204" charset="0"/>
              </a:rPr>
              <a:t>则：</a:t>
            </a:r>
            <a:endParaRPr lang="zh-CN" altLang="en-US" sz="1800">
              <a:latin typeface="Calibri" panose="020F0502020204030204" charset="0"/>
            </a:endParaRPr>
          </a:p>
          <a:p>
            <a:r>
              <a:rPr lang="zh-CN" altLang="en-US" sz="1800">
                <a:latin typeface="Calibri" panose="020F0502020204030204" charset="0"/>
              </a:rPr>
              <a:t>传输时间</a:t>
            </a:r>
            <a:r>
              <a:rPr lang="en-US" altLang="zh-CN" sz="1800">
                <a:latin typeface="Calibri" panose="020F0502020204030204" charset="0"/>
              </a:rPr>
              <a:t>T</a:t>
            </a:r>
            <a:r>
              <a:rPr lang="en-US" altLang="zh-CN" sz="1800" baseline="-25000">
                <a:latin typeface="Calibri" panose="020F0502020204030204" charset="0"/>
              </a:rPr>
              <a:t>t</a:t>
            </a:r>
            <a:r>
              <a:rPr lang="en-US" altLang="zh-CN" sz="1800">
                <a:latin typeface="Calibri" panose="020F0502020204030204" charset="0"/>
              </a:rPr>
              <a:t>= </a:t>
            </a:r>
            <a:r>
              <a:rPr lang="en-US" altLang="zh-CN" sz="1800">
                <a:latin typeface="Times New Roman" panose="02020603050405020304" pitchFamily="18" charset="0"/>
                <a:ea typeface="微软雅黑" panose="020B0503020204020204" charset="-122"/>
                <a:cs typeface="Times New Roman" panose="02020603050405020304" pitchFamily="18" charset="0"/>
                <a:sym typeface="+mn-ea"/>
              </a:rPr>
              <a:t>(1/r) * (b/N)=b/(rN)</a:t>
            </a:r>
            <a:endParaRPr lang="en-US" altLang="zh-CN" sz="1800">
              <a:latin typeface="Calibri" panose="020F0502020204030204" charset="0"/>
            </a:endParaRPr>
          </a:p>
        </p:txBody>
      </p:sp>
      <p:sp>
        <p:nvSpPr>
          <p:cNvPr id="2" name="圆角矩形标注 1"/>
          <p:cNvSpPr/>
          <p:nvPr/>
        </p:nvSpPr>
        <p:spPr>
          <a:xfrm>
            <a:off x="3463290" y="5445125"/>
            <a:ext cx="5301615" cy="1029970"/>
          </a:xfrm>
          <a:prstGeom prst="wedgeRoundRectCallout">
            <a:avLst>
              <a:gd name="adj1" fmla="val -3191"/>
              <a:gd name="adj2" fmla="val -74845"/>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r>
              <a:rPr lang="zh-CN" altLang="en-US">
                <a:solidFill>
                  <a:schemeClr val="tx1"/>
                </a:solidFill>
              </a:rPr>
              <a:t>每个磁道可存</a:t>
            </a:r>
            <a:r>
              <a:rPr lang="en-US" altLang="zh-CN">
                <a:solidFill>
                  <a:schemeClr val="tx1"/>
                </a:solidFill>
              </a:rPr>
              <a:t>N</a:t>
            </a:r>
            <a:r>
              <a:rPr lang="zh-CN" altLang="en-US">
                <a:solidFill>
                  <a:schemeClr val="tx1"/>
                </a:solidFill>
              </a:rPr>
              <a:t>字节的数据，因此</a:t>
            </a:r>
            <a:r>
              <a:rPr lang="en-US" altLang="zh-CN">
                <a:solidFill>
                  <a:schemeClr val="tx1"/>
                </a:solidFill>
              </a:rPr>
              <a:t>b</a:t>
            </a:r>
            <a:r>
              <a:rPr lang="zh-CN" altLang="en-US">
                <a:solidFill>
                  <a:schemeClr val="tx1"/>
                </a:solidFill>
              </a:rPr>
              <a:t>字节的数据需要</a:t>
            </a:r>
            <a:r>
              <a:rPr lang="en-US" altLang="zh-CN">
                <a:solidFill>
                  <a:schemeClr val="tx1"/>
                </a:solidFill>
              </a:rPr>
              <a:t>b/N</a:t>
            </a:r>
            <a:r>
              <a:rPr lang="zh-CN" altLang="en-US">
                <a:solidFill>
                  <a:schemeClr val="tx1"/>
                </a:solidFill>
              </a:rPr>
              <a:t>个磁道才能存数。而读。写一个磁道所需的时间刚好又是转一圈所需要的时间</a:t>
            </a:r>
            <a:r>
              <a:rPr lang="en-US" altLang="zh-CN">
                <a:solidFill>
                  <a:schemeClr val="tx1"/>
                </a:solidFill>
              </a:rPr>
              <a:t>1/r</a:t>
            </a:r>
            <a:endParaRPr lang="en-US" altLang="zh-CN">
              <a:solidFill>
                <a:schemeClr val="tx1"/>
              </a:solidFill>
            </a:endParaRPr>
          </a:p>
        </p:txBody>
      </p:sp>
    </p:spTree>
  </p:cSld>
  <p:clrMapOvr>
    <a:masterClrMapping/>
  </p:clrMapOvr>
  <p:transition>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57200"/>
            <a:ext cx="9144000" cy="5427980"/>
          </a:xfrm>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2" name="图片 1"/>
          <p:cNvPicPr>
            <a:picLocks noChangeAspect="1"/>
          </p:cNvPicPr>
          <p:nvPr/>
        </p:nvPicPr>
        <p:blipFill>
          <a:blip r:embed="rId1"/>
          <a:srcRect l="6776" r="6348" b="1283"/>
          <a:stretch>
            <a:fillRect/>
          </a:stretch>
        </p:blipFill>
        <p:spPr>
          <a:xfrm>
            <a:off x="107950" y="1628775"/>
            <a:ext cx="3700145" cy="3652520"/>
          </a:xfrm>
          <a:prstGeom prst="rect">
            <a:avLst/>
          </a:prstGeom>
        </p:spPr>
      </p:pic>
      <p:sp>
        <p:nvSpPr>
          <p:cNvPr id="7" name="文本框 6"/>
          <p:cNvSpPr txBox="1"/>
          <p:nvPr/>
        </p:nvSpPr>
        <p:spPr>
          <a:xfrm>
            <a:off x="4067810" y="980440"/>
            <a:ext cx="5003165" cy="4821555"/>
          </a:xfrm>
          <a:prstGeom prst="rect">
            <a:avLst/>
          </a:prstGeom>
          <a:noFill/>
        </p:spPr>
        <p:txBody>
          <a:bodyPr wrap="square" rtlCol="0">
            <a:noAutofit/>
          </a:bodyPr>
          <a:p>
            <a:r>
              <a:rPr lang="zh-CN" altLang="en-US" sz="1800">
                <a:solidFill>
                  <a:srgbClr val="FF0000"/>
                </a:solidFill>
              </a:rPr>
              <a:t>寻找时间</a:t>
            </a:r>
            <a:r>
              <a:rPr lang="en-US" altLang="zh-CN" sz="1800">
                <a:solidFill>
                  <a:srgbClr val="FF0000"/>
                </a:solidFill>
              </a:rPr>
              <a:t>(</a:t>
            </a:r>
            <a:r>
              <a:rPr lang="zh-CN" altLang="en-US" sz="1800">
                <a:solidFill>
                  <a:srgbClr val="FF0000"/>
                </a:solidFill>
              </a:rPr>
              <a:t>寻道时间</a:t>
            </a:r>
            <a:r>
              <a:rPr lang="en-US" altLang="zh-CN" sz="1800">
                <a:solidFill>
                  <a:srgbClr val="FF0000"/>
                </a:solidFill>
              </a:rPr>
              <a:t>)T</a:t>
            </a:r>
            <a:r>
              <a:rPr lang="en-US" altLang="zh-CN" sz="1800" baseline="-25000">
                <a:solidFill>
                  <a:srgbClr val="FF0000"/>
                </a:solidFill>
              </a:rPr>
              <a:t>S</a:t>
            </a:r>
            <a:r>
              <a:rPr lang="en-US" altLang="zh-CN" sz="1800">
                <a:solidFill>
                  <a:srgbClr val="FF0000"/>
                </a:solidFill>
              </a:rPr>
              <a:t>:</a:t>
            </a:r>
            <a:r>
              <a:rPr lang="en-US" altLang="zh-CN" sz="1800"/>
              <a:t> </a:t>
            </a:r>
            <a:r>
              <a:rPr lang="zh-CN" altLang="en-US" sz="1800"/>
              <a:t>在读</a:t>
            </a:r>
            <a:r>
              <a:rPr lang="en-US" altLang="zh-CN" sz="1800"/>
              <a:t>/</a:t>
            </a:r>
            <a:r>
              <a:rPr lang="zh-CN" altLang="en-US" sz="1800"/>
              <a:t>写数据前，将磁头移动到指定磁道所花的时间。</a:t>
            </a:r>
            <a:endParaRPr lang="zh-CN" altLang="en-US" sz="1800"/>
          </a:p>
          <a:p>
            <a:r>
              <a:rPr lang="zh-CN" altLang="en-US" sz="1800">
                <a:latin typeface="Calibri" panose="020F0502020204030204" charset="0"/>
              </a:rPr>
              <a:t>①</a:t>
            </a:r>
            <a:r>
              <a:rPr lang="en-US" altLang="zh-CN" sz="1800">
                <a:latin typeface="Calibri" panose="020F0502020204030204" charset="0"/>
              </a:rPr>
              <a:t> </a:t>
            </a:r>
            <a:r>
              <a:rPr lang="zh-CN" altLang="en-US" sz="1800">
                <a:latin typeface="Calibri" panose="020F0502020204030204" charset="0"/>
              </a:rPr>
              <a:t>启动磁头臂是需要时间的，假设耗时为</a:t>
            </a:r>
            <a:r>
              <a:rPr lang="en-US" altLang="zh-CN" sz="1800">
                <a:latin typeface="Calibri" panose="020F0502020204030204" charset="0"/>
              </a:rPr>
              <a:t>s</a:t>
            </a:r>
            <a:r>
              <a:rPr lang="zh-CN" altLang="en-US" sz="1800">
                <a:latin typeface="Calibri" panose="020F0502020204030204" charset="0"/>
              </a:rPr>
              <a:t>；</a:t>
            </a:r>
            <a:endParaRPr lang="zh-CN" altLang="en-US" sz="1800">
              <a:latin typeface="Calibri" panose="020F0502020204030204" charset="0"/>
            </a:endParaRPr>
          </a:p>
          <a:p>
            <a:r>
              <a:rPr lang="zh-CN" altLang="en-US" sz="1800">
                <a:latin typeface="Calibri" panose="020F0502020204030204" charset="0"/>
              </a:rPr>
              <a:t>②</a:t>
            </a:r>
            <a:r>
              <a:rPr lang="en-US" altLang="zh-CN" sz="1800">
                <a:latin typeface="Calibri" panose="020F0502020204030204" charset="0"/>
              </a:rPr>
              <a:t> </a:t>
            </a:r>
            <a:r>
              <a:rPr lang="zh-CN" altLang="en-US" sz="1800">
                <a:latin typeface="Calibri" panose="020F0502020204030204" charset="0"/>
              </a:rPr>
              <a:t>移动磁头臂也是需要时间的。假设磁头均匀移动，每跨越一个磁道耗时为</a:t>
            </a:r>
            <a:r>
              <a:rPr lang="en-US" altLang="zh-CN" sz="1800">
                <a:latin typeface="Calibri" panose="020F0502020204030204" charset="0"/>
              </a:rPr>
              <a:t>m</a:t>
            </a:r>
            <a:r>
              <a:rPr lang="zh-CN" altLang="en-US" sz="1800">
                <a:latin typeface="Calibri" panose="020F0502020204030204" charset="0"/>
              </a:rPr>
              <a:t>，总共需要跨越</a:t>
            </a:r>
            <a:r>
              <a:rPr lang="en-US" altLang="zh-CN" sz="1800">
                <a:latin typeface="Calibri" panose="020F0502020204030204" charset="0"/>
              </a:rPr>
              <a:t>n</a:t>
            </a:r>
            <a:r>
              <a:rPr lang="zh-CN" altLang="en-US" sz="1800">
                <a:latin typeface="Calibri" panose="020F0502020204030204" charset="0"/>
              </a:rPr>
              <a:t>道磁道。则：</a:t>
            </a:r>
            <a:endParaRPr lang="zh-CN" altLang="en-US" sz="1800">
              <a:latin typeface="Calibri" panose="020F0502020204030204" charset="0"/>
            </a:endParaRPr>
          </a:p>
          <a:p>
            <a:r>
              <a:rPr lang="zh-CN" altLang="en-US" sz="1800">
                <a:latin typeface="Calibri" panose="020F0502020204030204" charset="0"/>
              </a:rPr>
              <a:t>寻道时间</a:t>
            </a:r>
            <a:r>
              <a:rPr lang="en-US" altLang="zh-CN" sz="1800">
                <a:latin typeface="Calibri" panose="020F0502020204030204" charset="0"/>
              </a:rPr>
              <a:t> T</a:t>
            </a:r>
            <a:r>
              <a:rPr lang="en-US" altLang="zh-CN" sz="1800" baseline="-25000">
                <a:latin typeface="Calibri" panose="020F0502020204030204" charset="0"/>
              </a:rPr>
              <a:t>s</a:t>
            </a:r>
            <a:r>
              <a:rPr lang="en-US" altLang="zh-CN" sz="1800">
                <a:latin typeface="Calibri" panose="020F0502020204030204" charset="0"/>
              </a:rPr>
              <a:t> = s + m*n. </a:t>
            </a:r>
            <a:endParaRPr lang="en-US" altLang="zh-CN" sz="1800">
              <a:latin typeface="Calibri" panose="020F0502020204030204" charset="0"/>
            </a:endParaRPr>
          </a:p>
          <a:p>
            <a:r>
              <a:rPr lang="zh-CN" altLang="en-US" sz="1800">
                <a:solidFill>
                  <a:srgbClr val="FF0000"/>
                </a:solidFill>
                <a:latin typeface="Calibri" panose="020F0502020204030204" charset="0"/>
              </a:rPr>
              <a:t>延迟时间</a:t>
            </a:r>
            <a:r>
              <a:rPr lang="en-US" altLang="zh-CN" sz="1800">
                <a:solidFill>
                  <a:srgbClr val="FF0000"/>
                </a:solidFill>
                <a:latin typeface="Calibri" panose="020F0502020204030204" charset="0"/>
              </a:rPr>
              <a:t>T</a:t>
            </a:r>
            <a:r>
              <a:rPr lang="en-US" altLang="zh-CN" sz="1800" baseline="-25000">
                <a:solidFill>
                  <a:srgbClr val="FF0000"/>
                </a:solidFill>
                <a:latin typeface="Calibri" panose="020F0502020204030204" charset="0"/>
              </a:rPr>
              <a:t>R</a:t>
            </a:r>
            <a:r>
              <a:rPr lang="en-US" altLang="zh-CN" sz="1800">
                <a:solidFill>
                  <a:srgbClr val="FF0000"/>
                </a:solidFill>
                <a:latin typeface="Calibri" panose="020F0502020204030204" charset="0"/>
              </a:rPr>
              <a:t>: </a:t>
            </a:r>
            <a:r>
              <a:rPr lang="zh-CN" altLang="en-US" sz="1800">
                <a:latin typeface="Calibri" panose="020F0502020204030204" charset="0"/>
              </a:rPr>
              <a:t>通过旋转磁盘，使磁头定位到目标扇区所需要的时间，设磁盘转速为</a:t>
            </a:r>
            <a:r>
              <a:rPr lang="en-US" altLang="zh-CN" sz="1800">
                <a:latin typeface="Calibri" panose="020F0502020204030204" charset="0"/>
              </a:rPr>
              <a:t>r (</a:t>
            </a:r>
            <a:r>
              <a:rPr lang="zh-CN" altLang="en-US" sz="1800">
                <a:latin typeface="Calibri" panose="020F0502020204030204" charset="0"/>
              </a:rPr>
              <a:t>单位：转</a:t>
            </a:r>
            <a:r>
              <a:rPr lang="en-US" altLang="zh-CN" sz="1800">
                <a:latin typeface="Calibri" panose="020F0502020204030204" charset="0"/>
              </a:rPr>
              <a:t>/</a:t>
            </a:r>
            <a:r>
              <a:rPr lang="zh-CN" altLang="en-US" sz="1800">
                <a:latin typeface="Calibri" panose="020F0502020204030204" charset="0"/>
              </a:rPr>
              <a:t>秒，或</a:t>
            </a:r>
            <a:r>
              <a:rPr lang="en-US" altLang="zh-CN" sz="1800">
                <a:latin typeface="Calibri" panose="020F0502020204030204" charset="0"/>
              </a:rPr>
              <a:t> </a:t>
            </a:r>
            <a:r>
              <a:rPr lang="zh-CN" altLang="en-US" sz="1800">
                <a:latin typeface="Calibri" panose="020F0502020204030204" charset="0"/>
              </a:rPr>
              <a:t>转</a:t>
            </a:r>
            <a:r>
              <a:rPr lang="en-US" altLang="zh-CN" sz="1800">
                <a:latin typeface="Calibri" panose="020F0502020204030204" charset="0"/>
              </a:rPr>
              <a:t>/</a:t>
            </a:r>
            <a:r>
              <a:rPr lang="zh-CN" altLang="en-US" sz="1800">
                <a:latin typeface="Calibri" panose="020F0502020204030204" charset="0"/>
              </a:rPr>
              <a:t>分</a:t>
            </a:r>
            <a:r>
              <a:rPr lang="en-US" altLang="zh-CN" sz="1800">
                <a:latin typeface="Calibri" panose="020F0502020204030204" charset="0"/>
              </a:rPr>
              <a:t>)</a:t>
            </a:r>
            <a:r>
              <a:rPr lang="zh-CN" altLang="en-US" sz="1800">
                <a:latin typeface="Calibri" panose="020F0502020204030204" charset="0"/>
              </a:rPr>
              <a:t>，则平均所需的延迟时间</a:t>
            </a:r>
            <a:r>
              <a:rPr lang="en-US" altLang="zh-CN" sz="1800">
                <a:latin typeface="Calibri" panose="020F0502020204030204" charset="0"/>
              </a:rPr>
              <a:t> </a:t>
            </a:r>
            <a:r>
              <a:rPr lang="en-US" altLang="zh-CN" sz="1800">
                <a:latin typeface="Times New Roman" panose="02020603050405020304" pitchFamily="18" charset="0"/>
                <a:cs typeface="Times New Roman" panose="02020603050405020304" pitchFamily="18" charset="0"/>
              </a:rPr>
              <a:t>T</a:t>
            </a:r>
            <a:r>
              <a:rPr lang="en-US" altLang="zh-CN" sz="1800" baseline="-25000">
                <a:latin typeface="Times New Roman" panose="02020603050405020304" pitchFamily="18" charset="0"/>
                <a:cs typeface="Times New Roman" panose="02020603050405020304" pitchFamily="18" charset="0"/>
              </a:rPr>
              <a:t>R </a:t>
            </a:r>
            <a:r>
              <a:rPr lang="en-US" altLang="zh-CN" sz="1800">
                <a:latin typeface="Times New Roman" panose="02020603050405020304" pitchFamily="18" charset="0"/>
                <a:cs typeface="Times New Roman" panose="02020603050405020304" pitchFamily="18" charset="0"/>
              </a:rPr>
              <a:t>= (1/2)</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en-US" altLang="zh-CN" sz="1800">
                <a:latin typeface="Times New Roman" panose="02020603050405020304" pitchFamily="18" charset="0"/>
                <a:ea typeface="微软雅黑" panose="020B0503020204020204" charset="-122"/>
                <a:cs typeface="Times New Roman" panose="02020603050405020304" pitchFamily="18" charset="0"/>
              </a:rPr>
              <a:t>(1/r) = 1/2r</a:t>
            </a:r>
            <a:endParaRPr lang="en-US" altLang="zh-CN" sz="1800">
              <a:latin typeface="Times New Roman" panose="02020603050405020304" pitchFamily="18" charset="0"/>
              <a:ea typeface="微软雅黑" panose="020B0503020204020204" charset="-122"/>
              <a:cs typeface="Times New Roman" panose="02020603050405020304" pitchFamily="18" charset="0"/>
            </a:endParaRPr>
          </a:p>
          <a:p>
            <a:r>
              <a:rPr lang="zh-CN" altLang="en-US" sz="1800">
                <a:solidFill>
                  <a:srgbClr val="FF0000"/>
                </a:solidFill>
                <a:latin typeface="Calibri" panose="020F0502020204030204" charset="0"/>
              </a:rPr>
              <a:t>传输时间T</a:t>
            </a:r>
            <a:r>
              <a:rPr lang="zh-CN" altLang="en-US" sz="1800" baseline="-25000">
                <a:solidFill>
                  <a:srgbClr val="FF0000"/>
                </a:solidFill>
                <a:latin typeface="Calibri" panose="020F0502020204030204" charset="0"/>
              </a:rPr>
              <a:t>t</a:t>
            </a:r>
            <a:r>
              <a:rPr lang="zh-CN" altLang="en-US" sz="1800">
                <a:solidFill>
                  <a:srgbClr val="FF0000"/>
                </a:solidFill>
                <a:latin typeface="Calibri" panose="020F0502020204030204" charset="0"/>
              </a:rPr>
              <a:t>:</a:t>
            </a:r>
            <a:r>
              <a:rPr lang="en-US" altLang="zh-CN" sz="1800">
                <a:latin typeface="Calibri" panose="020F0502020204030204" charset="0"/>
              </a:rPr>
              <a:t> </a:t>
            </a:r>
            <a:r>
              <a:rPr lang="zh-CN" altLang="en-US" sz="1800">
                <a:latin typeface="Calibri" panose="020F0502020204030204" charset="0"/>
              </a:rPr>
              <a:t>从磁盘读出或向磁盘写入数据所经历的时间，假设磁盘转速为</a:t>
            </a:r>
            <a:r>
              <a:rPr lang="en-US" altLang="zh-CN" sz="1800">
                <a:latin typeface="Calibri" panose="020F0502020204030204" charset="0"/>
              </a:rPr>
              <a:t>r</a:t>
            </a:r>
            <a:r>
              <a:rPr lang="zh-CN" altLang="en-US" sz="1800">
                <a:latin typeface="Calibri" panose="020F0502020204030204" charset="0"/>
              </a:rPr>
              <a:t>，此次读</a:t>
            </a:r>
            <a:r>
              <a:rPr lang="en-US" altLang="zh-CN" sz="1800">
                <a:latin typeface="Calibri" panose="020F0502020204030204" charset="0"/>
              </a:rPr>
              <a:t>/</a:t>
            </a:r>
            <a:r>
              <a:rPr lang="zh-CN" altLang="en-US" sz="1800">
                <a:latin typeface="Calibri" panose="020F0502020204030204" charset="0"/>
              </a:rPr>
              <a:t>写的字节数为</a:t>
            </a:r>
            <a:r>
              <a:rPr lang="en-US" altLang="zh-CN" sz="1800">
                <a:latin typeface="Calibri" panose="020F0502020204030204" charset="0"/>
              </a:rPr>
              <a:t>b</a:t>
            </a:r>
            <a:r>
              <a:rPr lang="zh-CN" altLang="en-US" sz="1800">
                <a:latin typeface="Calibri" panose="020F0502020204030204" charset="0"/>
              </a:rPr>
              <a:t>，每个磁道上的字节数为</a:t>
            </a:r>
            <a:r>
              <a:rPr lang="en-US" altLang="zh-CN" sz="1800">
                <a:latin typeface="Calibri" panose="020F0502020204030204" charset="0"/>
              </a:rPr>
              <a:t>N</a:t>
            </a:r>
            <a:r>
              <a:rPr lang="zh-CN" altLang="en-US" sz="1800">
                <a:latin typeface="Calibri" panose="020F0502020204030204" charset="0"/>
              </a:rPr>
              <a:t>，</a:t>
            </a:r>
            <a:r>
              <a:rPr lang="zh-CN" altLang="en-US" sz="1800">
                <a:latin typeface="Calibri" panose="020F0502020204030204" charset="0"/>
              </a:rPr>
              <a:t>则：</a:t>
            </a:r>
            <a:endParaRPr lang="zh-CN" altLang="en-US" sz="1800">
              <a:latin typeface="Calibri" panose="020F0502020204030204" charset="0"/>
            </a:endParaRPr>
          </a:p>
          <a:p>
            <a:r>
              <a:rPr lang="zh-CN" altLang="en-US" sz="1800">
                <a:latin typeface="Calibri" panose="020F0502020204030204" charset="0"/>
              </a:rPr>
              <a:t>传输时间</a:t>
            </a:r>
            <a:r>
              <a:rPr lang="en-US" altLang="zh-CN" sz="1800">
                <a:latin typeface="Calibri" panose="020F0502020204030204" charset="0"/>
              </a:rPr>
              <a:t>T</a:t>
            </a:r>
            <a:r>
              <a:rPr lang="en-US" altLang="zh-CN" sz="1800" baseline="-25000">
                <a:latin typeface="Calibri" panose="020F0502020204030204" charset="0"/>
              </a:rPr>
              <a:t>t</a:t>
            </a:r>
            <a:r>
              <a:rPr lang="en-US" altLang="zh-CN" sz="1800">
                <a:latin typeface="Calibri" panose="020F0502020204030204" charset="0"/>
              </a:rPr>
              <a:t>= </a:t>
            </a:r>
            <a:r>
              <a:rPr lang="en-US" altLang="zh-CN" sz="1800">
                <a:latin typeface="Times New Roman" panose="02020603050405020304" pitchFamily="18" charset="0"/>
                <a:ea typeface="微软雅黑" panose="020B0503020204020204" charset="-122"/>
                <a:cs typeface="Times New Roman" panose="02020603050405020304" pitchFamily="18" charset="0"/>
                <a:sym typeface="+mn-ea"/>
              </a:rPr>
              <a:t>(1/r) * (b/N)=b/(rN)</a:t>
            </a:r>
            <a:endParaRPr lang="en-US" altLang="zh-CN" sz="1800">
              <a:latin typeface="Times New Roman" panose="02020603050405020304" pitchFamily="18" charset="0"/>
              <a:ea typeface="微软雅黑" panose="020B0503020204020204" charset="-122"/>
              <a:cs typeface="Times New Roman" panose="02020603050405020304" pitchFamily="18" charset="0"/>
              <a:sym typeface="+mn-ea"/>
            </a:endParaRPr>
          </a:p>
          <a:p>
            <a:endParaRPr lang="en-US" altLang="zh-CN" sz="1800">
              <a:latin typeface="Calibri" panose="020F0502020204030204" charset="0"/>
            </a:endParaRPr>
          </a:p>
          <a:p>
            <a:r>
              <a:rPr lang="zh-CN" altLang="en-US" sz="1800">
                <a:solidFill>
                  <a:srgbClr val="FF0000"/>
                </a:solidFill>
                <a:latin typeface="Calibri" panose="020F0502020204030204" charset="0"/>
              </a:rPr>
              <a:t>总的平均存取时间</a:t>
            </a:r>
            <a:r>
              <a:rPr lang="en-US" altLang="zh-CN" sz="1800">
                <a:solidFill>
                  <a:srgbClr val="FF0000"/>
                </a:solidFill>
                <a:latin typeface="Calibri" panose="020F0502020204030204" charset="0"/>
              </a:rPr>
              <a:t> T</a:t>
            </a:r>
            <a:r>
              <a:rPr lang="en-US" altLang="zh-CN" sz="1800" baseline="-25000">
                <a:solidFill>
                  <a:srgbClr val="FF0000"/>
                </a:solidFill>
                <a:latin typeface="Calibri" panose="020F0502020204030204" charset="0"/>
              </a:rPr>
              <a:t>a </a:t>
            </a:r>
            <a:r>
              <a:rPr lang="en-US" altLang="zh-CN" sz="1800">
                <a:solidFill>
                  <a:srgbClr val="FF0000"/>
                </a:solidFill>
                <a:latin typeface="Calibri" panose="020F0502020204030204" charset="0"/>
              </a:rPr>
              <a:t>= </a:t>
            </a:r>
            <a:r>
              <a:rPr lang="en-US" altLang="zh-CN" sz="1800">
                <a:solidFill>
                  <a:srgbClr val="FF0000"/>
                </a:solidFill>
                <a:latin typeface="Calibri" panose="020F0502020204030204" charset="0"/>
                <a:sym typeface="+mn-ea"/>
              </a:rPr>
              <a:t>T</a:t>
            </a:r>
            <a:r>
              <a:rPr lang="en-US" altLang="zh-CN" sz="1800" baseline="-25000">
                <a:solidFill>
                  <a:srgbClr val="FF0000"/>
                </a:solidFill>
                <a:latin typeface="Calibri" panose="020F0502020204030204" charset="0"/>
                <a:sym typeface="+mn-ea"/>
              </a:rPr>
              <a:t>S </a:t>
            </a:r>
            <a:r>
              <a:rPr lang="en-US" altLang="zh-CN" sz="1800">
                <a:solidFill>
                  <a:srgbClr val="FF0000"/>
                </a:solidFill>
                <a:latin typeface="Calibri" panose="020F0502020204030204" charset="0"/>
                <a:sym typeface="+mn-ea"/>
              </a:rPr>
              <a:t>+ </a:t>
            </a:r>
            <a:r>
              <a:rPr lang="en-US" altLang="zh-CN" sz="180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1/2r + b/(rN)</a:t>
            </a:r>
            <a:endParaRPr lang="en-US" altLang="zh-CN" sz="180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圆角矩形标注 3"/>
          <p:cNvSpPr/>
          <p:nvPr/>
        </p:nvSpPr>
        <p:spPr>
          <a:xfrm>
            <a:off x="611505" y="5730240"/>
            <a:ext cx="3894455" cy="1080135"/>
          </a:xfrm>
          <a:prstGeom prst="wedgeRoundRectCallout">
            <a:avLst>
              <a:gd name="adj1" fmla="val 64772"/>
              <a:gd name="adj2" fmla="val -45532"/>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延迟时间和传输时间都与磁盘转速相关，且为线性相关。而转速是硬件的固有属性，因此操作系统无法优化延迟时间和传输时间</a:t>
            </a:r>
            <a:endParaRPr lang="zh-CN" altLang="en-US">
              <a:solidFill>
                <a:schemeClr val="tx1"/>
              </a:solidFill>
            </a:endParaRPr>
          </a:p>
        </p:txBody>
      </p:sp>
      <p:sp>
        <p:nvSpPr>
          <p:cNvPr id="5" name="圆角矩形标注 4"/>
          <p:cNvSpPr/>
          <p:nvPr/>
        </p:nvSpPr>
        <p:spPr>
          <a:xfrm>
            <a:off x="971550" y="908685"/>
            <a:ext cx="2807335" cy="629285"/>
          </a:xfrm>
          <a:prstGeom prst="wedgeRoundRectCallout">
            <a:avLst>
              <a:gd name="adj1" fmla="val 59723"/>
              <a:gd name="adj2" fmla="val -10645"/>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但是操作系统的磁盘调度算法会直接影响寻道时间</a:t>
            </a:r>
            <a:endParaRPr lang="zh-CN" altLang="en-US">
              <a:solidFill>
                <a:schemeClr val="tx1"/>
              </a:solidFill>
            </a:endParaRPr>
          </a:p>
        </p:txBody>
      </p:sp>
    </p:spTree>
  </p:cSld>
  <p:clrMapOvr>
    <a:masterClrMapping/>
  </p:clrMapOvr>
  <p:transition>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标题 1090561"/>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
        <p:nvSpPr>
          <p:cNvPr id="126978" name="文本占位符 1090562"/>
          <p:cNvSpPr>
            <a:spLocks noGrp="1"/>
          </p:cNvSpPr>
          <p:nvPr>
            <p:ph idx="1"/>
          </p:nvPr>
        </p:nvSpPr>
        <p:spPr/>
        <p:txBody>
          <a:bodyPr anchor="t" anchorCtr="0"/>
          <a:p>
            <a:r>
              <a:rPr lang="zh-CN" altLang="en-US" dirty="0"/>
              <a:t>提高磁盘</a:t>
            </a:r>
            <a:r>
              <a:rPr lang="en-US" altLang="zh-CN"/>
              <a:t>I/O</a:t>
            </a:r>
            <a:r>
              <a:rPr lang="zh-CN" altLang="en-US" dirty="0"/>
              <a:t>速度的途径：</a:t>
            </a:r>
            <a:endParaRPr lang="zh-CN" altLang="en-US" dirty="0"/>
          </a:p>
          <a:p>
            <a:pPr lvl="1"/>
            <a:r>
              <a:rPr lang="zh-CN" altLang="en-US" dirty="0"/>
              <a:t>（1）硬件解决</a:t>
            </a:r>
            <a:endParaRPr lang="zh-CN" altLang="en-US" dirty="0"/>
          </a:p>
          <a:p>
            <a:pPr lvl="1"/>
            <a:r>
              <a:rPr lang="zh-CN" altLang="en-US" dirty="0"/>
              <a:t>（2）好的调度算法</a:t>
            </a:r>
            <a:endParaRPr lang="zh-CN" altLang="en-US" dirty="0"/>
          </a:p>
          <a:p>
            <a:pPr lvl="1"/>
            <a:r>
              <a:rPr lang="zh-CN" altLang="en-US" dirty="0"/>
              <a:t>（3）缓冲区</a:t>
            </a:r>
            <a:endParaRPr lang="zh-CN" altLang="en-US" dirty="0"/>
          </a:p>
          <a:p>
            <a:r>
              <a:rPr lang="zh-CN" altLang="en-US" dirty="0"/>
              <a:t>来自不同进程的磁盘</a:t>
            </a:r>
            <a:r>
              <a:rPr lang="en-US" altLang="zh-CN"/>
              <a:t>I/O</a:t>
            </a:r>
            <a:r>
              <a:rPr lang="zh-CN" altLang="en-US" dirty="0"/>
              <a:t>请求构成一个随机分布的请求队列。磁盘</a:t>
            </a:r>
            <a:r>
              <a:rPr lang="en-US" altLang="zh-CN"/>
              <a:t>I/O</a:t>
            </a:r>
            <a:r>
              <a:rPr lang="zh-CN" altLang="en-US" dirty="0"/>
              <a:t>调度算法的主要目标就是减少请求队列对应的平均柱面定位时间（寻道时间）。</a:t>
            </a:r>
            <a:endParaRPr lang="zh-CN" altLang="en-US" dirty="0"/>
          </a:p>
          <a:p>
            <a:endParaRPr lang="zh-CN" altLang="en-US"/>
          </a:p>
        </p:txBody>
      </p:sp>
    </p:spTree>
  </p:cSld>
  <p:clrMapOvr>
    <a:masterClrMapping/>
  </p:clrMapOvr>
  <p:transition>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文本占位符 1091585"/>
          <p:cNvSpPr>
            <a:spLocks noGrp="1"/>
          </p:cNvSpPr>
          <p:nvPr>
            <p:ph idx="1"/>
          </p:nvPr>
        </p:nvSpPr>
        <p:spPr/>
        <p:txBody>
          <a:bodyPr anchor="t" anchorCtr="0"/>
          <a:p>
            <a:r>
              <a:rPr lang="en-US" altLang="zh-CN"/>
              <a:t>1</a:t>
            </a:r>
            <a:r>
              <a:rPr lang="zh-CN" altLang="en-US" dirty="0"/>
              <a:t>、先来先服务（</a:t>
            </a:r>
            <a:r>
              <a:rPr lang="en-US" altLang="zh-CN"/>
              <a:t>FCFS）</a:t>
            </a:r>
            <a:endParaRPr lang="en-US" altLang="zh-CN"/>
          </a:p>
          <a:p>
            <a:pPr lvl="1"/>
            <a:r>
              <a:rPr lang="zh-CN" altLang="en-US" dirty="0"/>
              <a:t>磁盘</a:t>
            </a:r>
            <a:r>
              <a:rPr lang="en-US" altLang="zh-CN"/>
              <a:t>I/O</a:t>
            </a:r>
            <a:r>
              <a:rPr lang="zh-CN" altLang="en-US" dirty="0"/>
              <a:t>执行顺序为磁盘</a:t>
            </a:r>
            <a:r>
              <a:rPr lang="en-US" altLang="zh-CN"/>
              <a:t>I/O</a:t>
            </a:r>
            <a:r>
              <a:rPr lang="zh-CN" altLang="en-US" dirty="0"/>
              <a:t>请求的先后顺序。</a:t>
            </a:r>
            <a:endParaRPr lang="zh-CN" altLang="en-US" dirty="0"/>
          </a:p>
          <a:p>
            <a:pPr lvl="1"/>
            <a:r>
              <a:rPr lang="zh-CN" altLang="en-US" dirty="0"/>
              <a:t>该算法的特点是公平性；在磁盘</a:t>
            </a:r>
            <a:r>
              <a:rPr lang="en-US" altLang="zh-CN"/>
              <a:t>I/O</a:t>
            </a:r>
            <a:r>
              <a:rPr lang="zh-CN" altLang="en-US" dirty="0"/>
              <a:t>负载较轻且每次读写多个连续扇区时，性能较好。</a:t>
            </a:r>
            <a:endParaRPr lang="zh-CN" altLang="en-US" dirty="0"/>
          </a:p>
        </p:txBody>
      </p:sp>
      <p:pic>
        <p:nvPicPr>
          <p:cNvPr id="128002" name="图片 1091586"/>
          <p:cNvPicPr>
            <a:picLocks noChangeAspect="1"/>
          </p:cNvPicPr>
          <p:nvPr/>
        </p:nvPicPr>
        <p:blipFill>
          <a:blip r:embed="rId1"/>
          <a:srcRect l="1001" t="9740" r="514" b="9470"/>
          <a:stretch>
            <a:fillRect/>
          </a:stretch>
        </p:blipFill>
        <p:spPr>
          <a:xfrm>
            <a:off x="899795" y="2277110"/>
            <a:ext cx="7561580" cy="4368165"/>
          </a:xfrm>
          <a:prstGeom prst="rect">
            <a:avLst/>
          </a:prstGeom>
          <a:noFill/>
          <a:ln w="57150" cap="flat" cmpd="thickThin">
            <a:solidFill>
              <a:schemeClr val="tx1"/>
            </a:solidFill>
            <a:prstDash val="solid"/>
            <a:miter/>
            <a:headEnd type="none" w="med" len="med"/>
            <a:tailEnd type="none" w="med" len="med"/>
          </a:ln>
        </p:spPr>
      </p:pic>
      <p:sp>
        <p:nvSpPr>
          <p:cNvPr id="128003" name="标题 1091587"/>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文本占位符 1093633"/>
          <p:cNvSpPr>
            <a:spLocks noGrp="1"/>
          </p:cNvSpPr>
          <p:nvPr>
            <p:ph idx="1"/>
          </p:nvPr>
        </p:nvSpPr>
        <p:spPr>
          <a:xfrm>
            <a:off x="323850" y="836613"/>
            <a:ext cx="8496300" cy="5688012"/>
          </a:xfrm>
        </p:spPr>
        <p:txBody>
          <a:bodyPr anchor="t" anchorCtr="0"/>
          <a:p>
            <a:r>
              <a:rPr lang="en-US" altLang="zh-CN"/>
              <a:t>2</a:t>
            </a:r>
            <a:r>
              <a:rPr lang="zh-CN" altLang="en-US" dirty="0"/>
              <a:t>、最短寻道时间优先</a:t>
            </a:r>
            <a:r>
              <a:rPr lang="en-US" altLang="zh-CN">
                <a:solidFill>
                  <a:srgbClr val="FF0000"/>
                </a:solidFill>
              </a:rPr>
              <a:t>SSTF</a:t>
            </a:r>
            <a:r>
              <a:rPr lang="en-US" altLang="zh-CN"/>
              <a:t>(Short Seek Time First)</a:t>
            </a:r>
            <a:endParaRPr lang="en-US" altLang="zh-CN"/>
          </a:p>
          <a:p>
            <a:pPr lvl="1"/>
            <a:r>
              <a:rPr lang="zh-CN" altLang="en-US" dirty="0"/>
              <a:t>考虑磁盘</a:t>
            </a:r>
            <a:r>
              <a:rPr lang="en-US" altLang="zh-CN"/>
              <a:t>I/O</a:t>
            </a:r>
            <a:r>
              <a:rPr lang="zh-CN" altLang="en-US" dirty="0"/>
              <a:t>请求队列中各请求的磁头定位位置，选择从当前磁头位置出发，移动最少的磁盘</a:t>
            </a:r>
            <a:r>
              <a:rPr lang="en-US" altLang="zh-CN"/>
              <a:t>I/O</a:t>
            </a:r>
            <a:r>
              <a:rPr lang="zh-CN" altLang="en-US" dirty="0"/>
              <a:t>请求。该算法的目标是使每次磁头移动时间最少。</a:t>
            </a:r>
            <a:endParaRPr lang="zh-CN" altLang="en-US" dirty="0"/>
          </a:p>
          <a:p>
            <a:pPr lvl="1"/>
            <a:r>
              <a:rPr lang="zh-CN" altLang="en-US" dirty="0"/>
              <a:t>访问磁道与当前磁头所在位置最近，但不能保证平均寻道时间最短，但比</a:t>
            </a:r>
            <a:r>
              <a:rPr lang="en-US" altLang="zh-CN"/>
              <a:t>FIFO</a:t>
            </a:r>
            <a:r>
              <a:rPr lang="zh-CN" altLang="en-US" dirty="0"/>
              <a:t>算法有更好的性能。进程有可能“饿死”。</a:t>
            </a:r>
            <a:endParaRPr lang="zh-CN" altLang="en-US" dirty="0"/>
          </a:p>
        </p:txBody>
      </p:sp>
      <p:sp>
        <p:nvSpPr>
          <p:cNvPr id="129026" name="标题 1093634"/>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标题 1094657"/>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pic>
        <p:nvPicPr>
          <p:cNvPr id="130050" name="图片 1094659"/>
          <p:cNvPicPr>
            <a:picLocks noChangeAspect="1"/>
          </p:cNvPicPr>
          <p:nvPr/>
        </p:nvPicPr>
        <p:blipFill>
          <a:blip r:embed="rId1"/>
          <a:srcRect l="681" t="9895" r="658" b="9366"/>
          <a:stretch>
            <a:fillRect/>
          </a:stretch>
        </p:blipFill>
        <p:spPr>
          <a:xfrm>
            <a:off x="684213" y="980758"/>
            <a:ext cx="7559675" cy="4826000"/>
          </a:xfrm>
          <a:prstGeom prst="rect">
            <a:avLst/>
          </a:prstGeom>
          <a:noFill/>
          <a:ln w="57150" cap="flat" cmpd="thickThin">
            <a:solidFill>
              <a:schemeClr val="tx1"/>
            </a:solidFill>
            <a:prstDash val="solid"/>
            <a:miter/>
            <a:headEnd type="none" w="med" len="med"/>
            <a:tailEnd type="none" w="med" len="med"/>
          </a:ln>
        </p:spPr>
      </p:pic>
    </p:spTree>
  </p:cSld>
  <p:clrMapOvr>
    <a:masterClrMapping/>
  </p:clrMapOvr>
  <p:transition>
    <p:fade thruBlk="1"/>
  </p:transition>
</p:sld>
</file>

<file path=ppt/tags/tag1.xml><?xml version="1.0" encoding="utf-8"?>
<p:tagLst xmlns:p="http://schemas.openxmlformats.org/presentationml/2006/main">
  <p:tag name="commondata" val="eyJoZGlkIjoiYjg4ZTE1MDViNWEyMGY4NmQ3ZjVmNDlmZTlmYWQ3ZTgifQ=="/>
</p:tagLst>
</file>

<file path=ppt/theme/theme1.xml><?xml version="1.0" encoding="utf-8"?>
<a:theme xmlns:a="http://schemas.openxmlformats.org/drawingml/2006/main" name="code_number_popups">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nological_awakening">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隶书"/>
        <a:ea typeface="隶书"/>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chnological_awakening">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隶书"/>
        <a:ea typeface="隶书"/>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code_number_popups</Template>
  <TotalTime>0</TotalTime>
  <Words>18332</Words>
  <Application>WPS 演示</Application>
  <PresentationFormat>在屏幕上显示</PresentationFormat>
  <Paragraphs>1166</Paragraphs>
  <Slides>115</Slides>
  <Notes>4</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3</vt:i4>
      </vt:variant>
      <vt:variant>
        <vt:lpstr>幻灯片标题</vt:lpstr>
      </vt:variant>
      <vt:variant>
        <vt:i4>115</vt:i4>
      </vt:variant>
    </vt:vector>
  </HeadingPairs>
  <TitlesOfParts>
    <vt:vector size="136" baseType="lpstr">
      <vt:lpstr>Arial</vt:lpstr>
      <vt:lpstr>宋体</vt:lpstr>
      <vt:lpstr>Wingdings</vt:lpstr>
      <vt:lpstr>Eurostile</vt:lpstr>
      <vt:lpstr>Segoe Print</vt:lpstr>
      <vt:lpstr>Times New Roman</vt:lpstr>
      <vt:lpstr>Franklin Gothic Book</vt:lpstr>
      <vt:lpstr>隶书</vt:lpstr>
      <vt:lpstr>微软雅黑</vt:lpstr>
      <vt:lpstr>Arial Unicode MS</vt:lpstr>
      <vt:lpstr>Calibri</vt:lpstr>
      <vt:lpstr>楷体_GB2312</vt:lpstr>
      <vt:lpstr>新宋体</vt:lpstr>
      <vt:lpstr>Tahoma</vt:lpstr>
      <vt:lpstr>code_number_popups</vt:lpstr>
      <vt:lpstr>Custom Design</vt:lpstr>
      <vt:lpstr>technological_awakening</vt:lpstr>
      <vt:lpstr>1_technological_awakening</vt:lpstr>
      <vt:lpstr>Visio.Drawing.11</vt:lpstr>
      <vt:lpstr>Visio.Drawing.6</vt:lpstr>
      <vt:lpstr>Visio.Drawing.6</vt:lpstr>
      <vt:lpstr>第6章 设备管理</vt:lpstr>
      <vt:lpstr>第6章  设备管理 </vt:lpstr>
      <vt:lpstr>第6章  设备管理</vt:lpstr>
      <vt:lpstr>6.1   I/O系统概述 </vt:lpstr>
      <vt:lpstr>6.1   I/O系统概述 </vt:lpstr>
      <vt:lpstr>6.1   I/O系统概述 </vt:lpstr>
      <vt:lpstr>6.1.1  I/O设备 </vt:lpstr>
      <vt:lpstr>6.1.1  I/O设备 </vt:lpstr>
      <vt:lpstr>6.1.1  I/O设备</vt:lpstr>
      <vt:lpstr>6.1.2  I/O管理目标</vt:lpstr>
      <vt:lpstr>6.1.3  I/O管理功能</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6.3  缓冲管理 </vt:lpstr>
      <vt:lpstr>6.3  缓冲管理</vt:lpstr>
      <vt:lpstr>6.3  缓冲管理</vt:lpstr>
      <vt:lpstr>6.3  缓冲管理</vt:lpstr>
      <vt:lpstr>6.3  缓冲管理</vt:lpstr>
      <vt:lpstr>6.4  I/O软件</vt:lpstr>
      <vt:lpstr>6.4  I/O软件</vt:lpstr>
      <vt:lpstr>6.4.1  I/O软件的设计目标和原则</vt:lpstr>
      <vt:lpstr>I/O软件的层次结构</vt:lpstr>
      <vt:lpstr>I/O软件的层次结构</vt:lpstr>
      <vt:lpstr>I/O软件的层次结构</vt:lpstr>
      <vt:lpstr>I/O软件的层次结构</vt:lpstr>
      <vt:lpstr>PowerPoint 演示文稿</vt:lpstr>
      <vt:lpstr>PowerPoint 演示文稿</vt:lpstr>
      <vt:lpstr>PowerPoint 演示文稿</vt:lpstr>
      <vt:lpstr>6.4.2  设备驱动程序 </vt:lpstr>
      <vt:lpstr>6.4.2  设备驱动程序</vt:lpstr>
      <vt:lpstr>6.4.2  设备驱动程序</vt:lpstr>
      <vt:lpstr>6.4.2  设备驱动程序</vt:lpstr>
      <vt:lpstr>6.4.3  设备独立性软件</vt:lpstr>
      <vt:lpstr>6.4.3   设备独立性软件</vt:lpstr>
      <vt:lpstr>6.4.3   设备独立性软件</vt:lpstr>
      <vt:lpstr>6.4.3   设备独立性软件</vt:lpstr>
      <vt:lpstr>6.4.4  用户层的I/O软件</vt:lpstr>
      <vt:lpstr>PowerPoint 演示文稿</vt:lpstr>
      <vt:lpstr>PowerPoint 演示文稿</vt:lpstr>
      <vt:lpstr>PowerPoint 演示文稿</vt:lpstr>
      <vt:lpstr>6.5  设备分配与回收</vt:lpstr>
      <vt:lpstr>6.5  设备分配与回收</vt:lpstr>
      <vt:lpstr>6.5  设备分配与回收</vt:lpstr>
      <vt:lpstr>6.5  设备分配与回收</vt:lpstr>
      <vt:lpstr>设备分配中的数据结构 </vt:lpstr>
      <vt:lpstr>设备分配中的数据结构 </vt:lpstr>
      <vt:lpstr>设备分配中的数据结构 </vt:lpstr>
      <vt:lpstr>设备分配中的数据结构</vt:lpstr>
      <vt:lpstr>设备分配中的数据结构</vt:lpstr>
      <vt:lpstr>设备分配中的数据结构</vt:lpstr>
      <vt:lpstr>设备分配中的数据结构</vt:lpstr>
      <vt:lpstr>设备分配中的数据结构</vt:lpstr>
      <vt:lpstr>独占设备的分配程序</vt:lpstr>
      <vt:lpstr>独占设备的分配程序</vt:lpstr>
      <vt:lpstr>独占设备的分配程序</vt:lpstr>
      <vt:lpstr>独占设备的分配程序</vt:lpstr>
      <vt:lpstr>独占设备的分配程序</vt:lpstr>
      <vt:lpstr>独占设备的分配程序</vt:lpstr>
      <vt:lpstr>独占设备的分配程序</vt:lpstr>
      <vt:lpstr>SPOOLing技术 </vt:lpstr>
      <vt:lpstr>SPOOLing技术 </vt:lpstr>
      <vt:lpstr>SPOOLing技术 </vt:lpstr>
      <vt:lpstr>SPOOLing技术 </vt:lpstr>
      <vt:lpstr>SPOOLing技术</vt:lpstr>
      <vt:lpstr>SPOOLing技术 </vt:lpstr>
      <vt:lpstr>SPOOLing技术 </vt:lpstr>
      <vt:lpstr>SPOOLing技术 </vt:lpstr>
      <vt:lpstr>SPOOLing技术 </vt:lpstr>
      <vt:lpstr>SPOOLing技术</vt:lpstr>
      <vt:lpstr>SPOOLing技术</vt:lpstr>
      <vt:lpstr>SPOOLing技术</vt:lpstr>
      <vt:lpstr>SPOOLing技术</vt:lpstr>
      <vt:lpstr>SPOOLing技术 </vt:lpstr>
      <vt:lpstr>SPOOLing技术 </vt:lpstr>
      <vt:lpstr>SPOOLing技术 </vt:lpstr>
      <vt:lpstr>6.6  磁盘存储器管理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6.6.2 磁盘调度</vt:lpstr>
      <vt:lpstr>6.6.2 磁盘调度</vt:lpstr>
      <vt:lpstr>6.6.2 磁盘调度</vt:lpstr>
      <vt:lpstr>6.6.2 磁盘调度</vt:lpstr>
      <vt:lpstr>6.6.2 磁盘调度</vt:lpstr>
      <vt:lpstr>6.6.2 磁盘调度</vt:lpstr>
      <vt:lpstr>5.6.2 磁盘调度</vt:lpstr>
      <vt:lpstr>6.6.2 磁盘调度</vt:lpstr>
      <vt:lpstr>6.6.2 磁盘调度</vt:lpstr>
      <vt:lpstr>作业</vt:lpstr>
      <vt:lpstr>例题</vt:lpstr>
      <vt:lpstr>PowerPoint 演示文稿</vt:lpstr>
      <vt:lpstr>PowerPoint 演示文稿</vt:lpstr>
      <vt:lpstr>6.6.3   磁盘高速缓存</vt:lpstr>
      <vt:lpstr>6.6.3   磁盘高速缓存</vt:lpstr>
      <vt:lpstr>6.6.3   磁盘高速缓存</vt:lpstr>
      <vt:lpstr>6.6.3   磁盘高速缓存</vt:lpstr>
      <vt:lpstr>6.6.4  提高磁盘I/O速度的其它方法</vt:lpstr>
      <vt:lpstr>6.6.4  提高磁盘I/O速度的其它方法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邹建伟</dc:creator>
  <cp:lastModifiedBy>冯梓原</cp:lastModifiedBy>
  <cp:revision>1139</cp:revision>
  <dcterms:created xsi:type="dcterms:W3CDTF">2002-02-05T11:01:00Z</dcterms:created>
  <dcterms:modified xsi:type="dcterms:W3CDTF">2025-05-09T10:12:51Z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4082A3F360EC465290C6215574A965EB_12</vt:lpwstr>
  </property>
</Properties>
</file>